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0"/>
  </p:notesMasterIdLst>
  <p:handoutMasterIdLst>
    <p:handoutMasterId r:id="rId21"/>
  </p:handoutMasterIdLst>
  <p:sldIdLst>
    <p:sldId id="256" r:id="rId4"/>
    <p:sldId id="261" r:id="rId5"/>
    <p:sldId id="319" r:id="rId6"/>
    <p:sldId id="312" r:id="rId7"/>
    <p:sldId id="320" r:id="rId8"/>
    <p:sldId id="313" r:id="rId9"/>
    <p:sldId id="314" r:id="rId10"/>
    <p:sldId id="328" r:id="rId11"/>
    <p:sldId id="329" r:id="rId12"/>
    <p:sldId id="330" r:id="rId13"/>
    <p:sldId id="321" r:id="rId14"/>
    <p:sldId id="324" r:id="rId15"/>
    <p:sldId id="323" r:id="rId16"/>
    <p:sldId id="318" r:id="rId17"/>
    <p:sldId id="325" r:id="rId18"/>
    <p:sldId id="269" r:id="rId19"/>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44">
          <p15:clr>
            <a:srgbClr val="A4A3A4"/>
          </p15:clr>
        </p15:guide>
        <p15:guide id="3" orient="horz" pos="20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0" autoAdjust="0"/>
    <p:restoredTop sz="95848" autoAdjust="0"/>
  </p:normalViewPr>
  <p:slideViewPr>
    <p:cSldViewPr snapToGrid="0" snapToObjects="1" showGuides="1">
      <p:cViewPr varScale="1">
        <p:scale>
          <a:sx n="142" d="100"/>
          <a:sy n="142" d="100"/>
        </p:scale>
        <p:origin x="150" y="102"/>
      </p:cViewPr>
      <p:guideLst>
        <p:guide orient="horz" pos="1344"/>
        <p:guide pos="244"/>
        <p:guide orient="horz" pos="205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70" d="100"/>
          <a:sy n="170" d="100"/>
        </p:scale>
        <p:origin x="3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247821278862301"/>
          <c:y val="3.59954963115244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Restkompetanse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'Ark1'!$A$2:$A$6</c:f>
              <c:strCache>
                <c:ptCount val="5"/>
                <c:pt idx="0">
                  <c:v>Lov og forskrift </c:v>
                </c:pt>
                <c:pt idx="1">
                  <c:v>Sentrale tariffavtaler2,0</c:v>
                </c:pt>
                <c:pt idx="2">
                  <c:v>Lokale tariffavtaler1,6</c:v>
                </c:pt>
                <c:pt idx="3">
                  <c:v>Individuelle kontrakter 1,3</c:v>
                </c:pt>
                <c:pt idx="4">
                  <c:v>Rest</c:v>
                </c:pt>
              </c:strCache>
            </c:strRef>
          </c:cat>
          <c:val>
            <c:numRef>
              <c:f>'Ark1'!$B$2:$B$6</c:f>
              <c:numCache>
                <c:formatCode>General</c:formatCode>
                <c:ptCount val="5"/>
                <c:pt idx="0">
                  <c:v>3.7</c:v>
                </c:pt>
                <c:pt idx="1">
                  <c:v>2</c:v>
                </c:pt>
                <c:pt idx="2">
                  <c:v>1.4</c:v>
                </c:pt>
                <c:pt idx="3">
                  <c:v>1.2</c:v>
                </c:pt>
                <c:pt idx="4">
                  <c:v>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0.36327</cdr:x>
      <cdr:y>0.72005</cdr:y>
    </cdr:from>
    <cdr:to>
      <cdr:x>0.60523</cdr:x>
      <cdr:y>0.89283</cdr:y>
    </cdr:to>
    <cdr:sp macro="" textlink="">
      <cdr:nvSpPr>
        <cdr:cNvPr id="2" name="TekstSylinder 1"/>
        <cdr:cNvSpPr txBox="1"/>
      </cdr:nvSpPr>
      <cdr:spPr>
        <a:xfrm xmlns:a="http://schemas.openxmlformats.org/drawingml/2006/main">
          <a:off x="2512937" y="3425180"/>
          <a:ext cx="1673791" cy="821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800" dirty="0" smtClean="0"/>
            <a:t>Sentrale tariffavtaler</a:t>
          </a:r>
          <a:endParaRPr lang="nb-NO" sz="1800" dirty="0"/>
        </a:p>
      </cdr:txBody>
    </cdr:sp>
  </cdr:relSizeAnchor>
  <cdr:relSizeAnchor xmlns:cdr="http://schemas.openxmlformats.org/drawingml/2006/chartDrawing">
    <cdr:from>
      <cdr:x>0.21366</cdr:x>
      <cdr:y>0.48203</cdr:y>
    </cdr:from>
    <cdr:to>
      <cdr:x>0.45551</cdr:x>
      <cdr:y>0.68401</cdr:y>
    </cdr:to>
    <cdr:sp macro="" textlink="">
      <cdr:nvSpPr>
        <cdr:cNvPr id="3" name="TekstSylinder 2"/>
        <cdr:cNvSpPr txBox="1"/>
      </cdr:nvSpPr>
      <cdr:spPr>
        <a:xfrm xmlns:a="http://schemas.openxmlformats.org/drawingml/2006/main">
          <a:off x="1478034" y="2292964"/>
          <a:ext cx="1673030" cy="960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800" dirty="0" smtClean="0"/>
            <a:t>Lokale tariffavtaler</a:t>
          </a:r>
          <a:endParaRPr lang="nb-NO" sz="1800" dirty="0"/>
        </a:p>
      </cdr:txBody>
    </cdr:sp>
  </cdr:relSizeAnchor>
  <cdr:relSizeAnchor xmlns:cdr="http://schemas.openxmlformats.org/drawingml/2006/chartDrawing">
    <cdr:from>
      <cdr:x>0.2826</cdr:x>
      <cdr:y>0.25662</cdr:y>
    </cdr:from>
    <cdr:to>
      <cdr:x>0.48999</cdr:x>
      <cdr:y>0.34589</cdr:y>
    </cdr:to>
    <cdr:sp macro="" textlink="">
      <cdr:nvSpPr>
        <cdr:cNvPr id="4" name="TekstSylinder 3"/>
        <cdr:cNvSpPr txBox="1"/>
      </cdr:nvSpPr>
      <cdr:spPr>
        <a:xfrm xmlns:a="http://schemas.openxmlformats.org/drawingml/2006/main">
          <a:off x="1954941" y="1220711"/>
          <a:ext cx="1434649" cy="424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800" dirty="0" smtClean="0"/>
            <a:t>Ind. avtale</a:t>
          </a:r>
          <a:endParaRPr lang="nb-NO"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07.09.2017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07.09.2017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a:t>
            </a:fld>
            <a:endParaRPr lang="nb-NO"/>
          </a:p>
        </p:txBody>
      </p:sp>
    </p:spTree>
    <p:extLst>
      <p:ext uri="{BB962C8B-B14F-4D97-AF65-F5344CB8AC3E}">
        <p14:creationId xmlns:p14="http://schemas.microsoft.com/office/powerpoint/2010/main" val="265953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Informasjon om «påtenkte endringer» er første trinn i trappen</a:t>
            </a:r>
          </a:p>
          <a:p>
            <a:r>
              <a:rPr lang="nb-NO" dirty="0"/>
              <a:t>Dersom det dreier seg om endringer av en viss kompleksitet (kostnadsreduserende tiltak, </a:t>
            </a:r>
            <a:r>
              <a:rPr lang="nb-NO" dirty="0" err="1"/>
              <a:t>outsourcing</a:t>
            </a:r>
            <a:r>
              <a:rPr lang="nb-NO" dirty="0"/>
              <a:t>, nedbemanning mv) vil ledelsen normalt nedsette et utvalg for vurdering av mulige tiltak for gjennomføring. </a:t>
            </a:r>
          </a:p>
          <a:p>
            <a:r>
              <a:rPr lang="nb-NO" dirty="0"/>
              <a:t>I det utvalget skal tillitsvalgte – eller deres representanter (§ 13 nr. 9 2.avsnitt) – gis anledning til å delta. I et slikt utvalgsarbeid vil man selvfølgelig drøfte behovet for endringen og vurdere konsekvensen av ulike tiltak. </a:t>
            </a:r>
          </a:p>
          <a:p>
            <a:r>
              <a:rPr lang="nb-NO" dirty="0"/>
              <a:t>Informasjon, drøftinger og konsekvens blir en rullerende hendelse. </a:t>
            </a:r>
          </a:p>
          <a:p>
            <a:r>
              <a:rPr lang="nb-NO" dirty="0"/>
              <a:t>Selv om utvalg ikke etableres skal likevel de tillitsvalgte gis anledning til å delta i utredningen (før det tas noen beslutninger – selvsagt)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Disse seks trinnene må til for at de tillitsvalgte – eller øvrige ansatte – ikke skal være en motkraft til de forestående endringene. </a:t>
            </a:r>
            <a:r>
              <a:rPr lang="nb-NO" sz="1200" b="1" kern="1200" dirty="0">
                <a:solidFill>
                  <a:schemeClr val="tx1"/>
                </a:solidFill>
                <a:effectLst/>
                <a:latin typeface="+mn-lt"/>
                <a:ea typeface="+mn-ea"/>
                <a:cs typeface="+mn-cs"/>
              </a:rPr>
              <a:t>Det handler blant annet om vår legitimitet som tillitsvalgte. Vi trenger å forstå for å kunne akseptere og ta eierskap til beslutningene som tas.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ønsker at Storebrand skal nå sine forretningsmessige mål. La det aldri være noe tvil om det!</a:t>
            </a:r>
          </a:p>
          <a:p>
            <a:endParaRPr lang="nb-NO" dirty="0"/>
          </a:p>
        </p:txBody>
      </p:sp>
      <p:sp>
        <p:nvSpPr>
          <p:cNvPr id="4" name="Plassholder for lysbildenummer 3"/>
          <p:cNvSpPr>
            <a:spLocks noGrp="1"/>
          </p:cNvSpPr>
          <p:nvPr>
            <p:ph type="sldNum" sz="quarter" idx="10"/>
          </p:nvPr>
        </p:nvSpPr>
        <p:spPr/>
        <p:txBody>
          <a:bodyPr/>
          <a:lstStyle/>
          <a:p>
            <a:fld id="{453B32D8-BCE7-4ADC-8805-0C549D8872EE}"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107973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660CA3-4A5A-4CC9-BAF2-7294923B6B03}" type="slidenum">
              <a:rPr lang="nb-NO" smtClean="0">
                <a:solidFill>
                  <a:prstClr val="black"/>
                </a:solidFill>
              </a:rPr>
              <a:pPr fontAlgn="base">
                <a:spcBef>
                  <a:spcPct val="0"/>
                </a:spcBef>
                <a:spcAft>
                  <a:spcPct val="0"/>
                </a:spcAft>
                <a:defRPr/>
              </a:pPr>
              <a:t>15</a:t>
            </a:fld>
            <a:endParaRPr lang="nb-NO" smtClean="0">
              <a:solidFill>
                <a:prstClr val="black"/>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Dette</a:t>
            </a:r>
            <a:r>
              <a:rPr lang="en-US" dirty="0" smtClean="0"/>
              <a:t> </a:t>
            </a:r>
            <a:r>
              <a:rPr lang="en-US" dirty="0" err="1" smtClean="0"/>
              <a:t>såkalte</a:t>
            </a:r>
            <a:r>
              <a:rPr lang="en-US" dirty="0" smtClean="0"/>
              <a:t> </a:t>
            </a:r>
            <a:r>
              <a:rPr lang="en-US" dirty="0" err="1" smtClean="0"/>
              <a:t>etikkhjulet</a:t>
            </a:r>
            <a:r>
              <a:rPr lang="en-US" dirty="0" smtClean="0"/>
              <a:t> </a:t>
            </a:r>
            <a:r>
              <a:rPr lang="en-US" dirty="0" err="1" smtClean="0"/>
              <a:t>er</a:t>
            </a:r>
            <a:r>
              <a:rPr lang="en-US" dirty="0" smtClean="0"/>
              <a:t> </a:t>
            </a:r>
            <a:r>
              <a:rPr lang="en-US" dirty="0" err="1" smtClean="0"/>
              <a:t>tatt</a:t>
            </a:r>
            <a:r>
              <a:rPr lang="en-US" dirty="0" smtClean="0"/>
              <a:t> </a:t>
            </a:r>
            <a:r>
              <a:rPr lang="en-US" dirty="0" err="1" smtClean="0"/>
              <a:t>fra</a:t>
            </a:r>
            <a:r>
              <a:rPr lang="en-US" dirty="0" smtClean="0"/>
              <a:t> </a:t>
            </a:r>
            <a:r>
              <a:rPr lang="en-US" dirty="0" err="1" smtClean="0"/>
              <a:t>Øyvind</a:t>
            </a:r>
            <a:r>
              <a:rPr lang="en-US" dirty="0" smtClean="0"/>
              <a:t> </a:t>
            </a:r>
            <a:r>
              <a:rPr lang="en-US" dirty="0" err="1" smtClean="0"/>
              <a:t>Kvalnes</a:t>
            </a:r>
            <a:r>
              <a:rPr lang="en-US" dirty="0" smtClean="0"/>
              <a:t>’ </a:t>
            </a:r>
            <a:r>
              <a:rPr lang="en-US" dirty="0" err="1" smtClean="0"/>
              <a:t>bok</a:t>
            </a:r>
            <a:r>
              <a:rPr lang="en-US" dirty="0" smtClean="0"/>
              <a:t> “Se </a:t>
            </a:r>
            <a:r>
              <a:rPr lang="en-US" dirty="0" err="1" smtClean="0"/>
              <a:t>gorillaen</a:t>
            </a:r>
            <a:r>
              <a:rPr lang="en-US" dirty="0" smtClean="0"/>
              <a:t>”. </a:t>
            </a:r>
            <a:r>
              <a:rPr lang="en-US" dirty="0" err="1" smtClean="0"/>
              <a:t>Hjulet</a:t>
            </a:r>
            <a:r>
              <a:rPr lang="en-US" baseline="0" dirty="0" smtClean="0"/>
              <a:t> </a:t>
            </a:r>
            <a:r>
              <a:rPr lang="en-US" baseline="0" dirty="0" err="1" smtClean="0"/>
              <a:t>skal</a:t>
            </a:r>
            <a:r>
              <a:rPr lang="en-US" baseline="0" dirty="0" smtClean="0"/>
              <a:t> </a:t>
            </a:r>
            <a:r>
              <a:rPr lang="en-US" baseline="0" dirty="0" err="1" smtClean="0"/>
              <a:t>hjelpe</a:t>
            </a:r>
            <a:r>
              <a:rPr lang="en-US" baseline="0" dirty="0" smtClean="0"/>
              <a:t> </a:t>
            </a:r>
            <a:r>
              <a:rPr lang="en-US" baseline="0" dirty="0" err="1" smtClean="0"/>
              <a:t>oss</a:t>
            </a:r>
            <a:r>
              <a:rPr lang="en-US" baseline="0" dirty="0" smtClean="0"/>
              <a:t> </a:t>
            </a:r>
            <a:r>
              <a:rPr lang="en-US" baseline="0" dirty="0" err="1" smtClean="0"/>
              <a:t>i</a:t>
            </a:r>
            <a:r>
              <a:rPr lang="en-US" baseline="0" dirty="0" smtClean="0"/>
              <a:t> å </a:t>
            </a:r>
            <a:r>
              <a:rPr lang="en-US" baseline="0" dirty="0" err="1" smtClean="0"/>
              <a:t>begrunne</a:t>
            </a:r>
            <a:r>
              <a:rPr lang="en-US" baseline="0" dirty="0" smtClean="0"/>
              <a:t> </a:t>
            </a:r>
            <a:r>
              <a:rPr lang="en-US" baseline="0" dirty="0" err="1" smtClean="0"/>
              <a:t>valg</a:t>
            </a:r>
            <a:r>
              <a:rPr lang="en-US" baseline="0" dirty="0" smtClean="0"/>
              <a:t> </a:t>
            </a:r>
            <a:r>
              <a:rPr lang="en-US" baseline="0" dirty="0" err="1" smtClean="0"/>
              <a:t>som</a:t>
            </a:r>
            <a:r>
              <a:rPr lang="en-US" baseline="0" dirty="0" smtClean="0"/>
              <a:t> </a:t>
            </a:r>
            <a:r>
              <a:rPr lang="en-US" baseline="0" dirty="0" err="1" smtClean="0"/>
              <a:t>gjøre</a:t>
            </a:r>
            <a:r>
              <a:rPr lang="en-US" baseline="0" dirty="0" smtClean="0"/>
              <a:t>. For </a:t>
            </a:r>
            <a:r>
              <a:rPr lang="en-US" baseline="0" dirty="0" err="1" smtClean="0"/>
              <a:t>tillitsvalgte</a:t>
            </a:r>
            <a:r>
              <a:rPr lang="en-US" baseline="0" dirty="0" smtClean="0"/>
              <a:t> </a:t>
            </a:r>
            <a:r>
              <a:rPr lang="en-US" baseline="0" dirty="0" err="1" smtClean="0"/>
              <a:t>kan</a:t>
            </a:r>
            <a:r>
              <a:rPr lang="en-US" baseline="0" dirty="0" smtClean="0"/>
              <a:t> </a:t>
            </a:r>
            <a:r>
              <a:rPr lang="en-US" baseline="0" dirty="0" err="1" smtClean="0"/>
              <a:t>dette</a:t>
            </a:r>
            <a:r>
              <a:rPr lang="en-US" baseline="0" dirty="0" smtClean="0"/>
              <a:t> </a:t>
            </a:r>
            <a:r>
              <a:rPr lang="en-US" baseline="0" dirty="0" err="1" smtClean="0"/>
              <a:t>være</a:t>
            </a:r>
            <a:r>
              <a:rPr lang="en-US" baseline="0" dirty="0" smtClean="0"/>
              <a:t> </a:t>
            </a:r>
            <a:r>
              <a:rPr lang="en-US" baseline="0" dirty="0" err="1" smtClean="0"/>
              <a:t>hensiktsmessig</a:t>
            </a:r>
            <a:r>
              <a:rPr lang="en-US" baseline="0" dirty="0" smtClean="0"/>
              <a:t> </a:t>
            </a:r>
            <a:r>
              <a:rPr lang="en-US" baseline="0" dirty="0" err="1" smtClean="0"/>
              <a:t>når</a:t>
            </a:r>
            <a:r>
              <a:rPr lang="en-US" baseline="0" dirty="0" smtClean="0"/>
              <a:t> man </a:t>
            </a:r>
            <a:r>
              <a:rPr lang="en-US" baseline="0" dirty="0" err="1" smtClean="0"/>
              <a:t>skal</a:t>
            </a:r>
            <a:r>
              <a:rPr lang="en-US" baseline="0" dirty="0" smtClean="0"/>
              <a:t> </a:t>
            </a:r>
            <a:r>
              <a:rPr lang="en-US" baseline="0" dirty="0" err="1" smtClean="0"/>
              <a:t>vurdere</a:t>
            </a:r>
            <a:r>
              <a:rPr lang="en-US" baseline="0" dirty="0" smtClean="0"/>
              <a:t> </a:t>
            </a:r>
            <a:r>
              <a:rPr lang="en-US" baseline="0" dirty="0" err="1" smtClean="0"/>
              <a:t>ledelsens</a:t>
            </a:r>
            <a:r>
              <a:rPr lang="en-US" baseline="0" dirty="0" smtClean="0"/>
              <a:t> </a:t>
            </a:r>
            <a:r>
              <a:rPr lang="en-US" baseline="0" dirty="0" err="1" smtClean="0"/>
              <a:t>forslag</a:t>
            </a:r>
            <a:r>
              <a:rPr lang="en-US" baseline="0" dirty="0" smtClean="0"/>
              <a:t> </a:t>
            </a:r>
            <a:r>
              <a:rPr lang="en-US" baseline="0" dirty="0" err="1" smtClean="0"/>
              <a:t>til</a:t>
            </a:r>
            <a:r>
              <a:rPr lang="en-US" baseline="0" dirty="0" smtClean="0"/>
              <a:t> </a:t>
            </a:r>
            <a:r>
              <a:rPr lang="en-US" baseline="0" dirty="0" err="1" smtClean="0"/>
              <a:t>endringer</a:t>
            </a:r>
            <a:r>
              <a:rPr lang="en-US" baseline="0" dirty="0" smtClean="0"/>
              <a:t>, </a:t>
            </a:r>
            <a:r>
              <a:rPr lang="en-US" baseline="0" dirty="0" err="1" smtClean="0"/>
              <a:t>innføring</a:t>
            </a:r>
            <a:r>
              <a:rPr lang="en-US" baseline="0" dirty="0" smtClean="0"/>
              <a:t> </a:t>
            </a:r>
            <a:r>
              <a:rPr lang="en-US" baseline="0" dirty="0" err="1" smtClean="0"/>
              <a:t>av</a:t>
            </a:r>
            <a:r>
              <a:rPr lang="en-US" baseline="0" dirty="0" smtClean="0"/>
              <a:t> </a:t>
            </a:r>
            <a:r>
              <a:rPr lang="en-US" baseline="0" dirty="0" err="1" smtClean="0"/>
              <a:t>målesystemer</a:t>
            </a:r>
            <a:r>
              <a:rPr lang="en-US" baseline="0" dirty="0" smtClean="0"/>
              <a:t> etc. </a:t>
            </a:r>
            <a:r>
              <a:rPr lang="en-US" baseline="0" dirty="0" err="1" smtClean="0"/>
              <a:t>Når</a:t>
            </a:r>
            <a:r>
              <a:rPr lang="en-US" baseline="0" dirty="0" smtClean="0"/>
              <a:t> man </a:t>
            </a:r>
            <a:r>
              <a:rPr lang="en-US" baseline="0" dirty="0" err="1" smtClean="0"/>
              <a:t>skal</a:t>
            </a:r>
            <a:r>
              <a:rPr lang="en-US" baseline="0" dirty="0" smtClean="0"/>
              <a:t> </a:t>
            </a:r>
            <a:r>
              <a:rPr lang="en-US" baseline="0" dirty="0" err="1" smtClean="0"/>
              <a:t>ta</a:t>
            </a:r>
            <a:r>
              <a:rPr lang="en-US" baseline="0" dirty="0" smtClean="0"/>
              <a:t> en </a:t>
            </a:r>
            <a:r>
              <a:rPr lang="en-US" baseline="0" dirty="0" err="1" smtClean="0"/>
              <a:t>beslutning</a:t>
            </a:r>
            <a:r>
              <a:rPr lang="en-US" baseline="0" dirty="0" smtClean="0"/>
              <a:t> </a:t>
            </a:r>
            <a:r>
              <a:rPr lang="en-US" baseline="0" dirty="0" err="1" smtClean="0"/>
              <a:t>må</a:t>
            </a:r>
            <a:r>
              <a:rPr lang="en-US" baseline="0" dirty="0" smtClean="0"/>
              <a:t> man </a:t>
            </a:r>
            <a:r>
              <a:rPr lang="en-US" baseline="0" dirty="0" err="1" smtClean="0"/>
              <a:t>vurdere</a:t>
            </a:r>
            <a:r>
              <a:rPr lang="en-US" baseline="0" dirty="0" smtClean="0"/>
              <a:t> – </a:t>
            </a:r>
            <a:r>
              <a:rPr lang="en-US" baseline="0" dirty="0" err="1" smtClean="0"/>
              <a:t>er</a:t>
            </a:r>
            <a:r>
              <a:rPr lang="en-US" baseline="0" dirty="0" smtClean="0"/>
              <a:t> </a:t>
            </a:r>
            <a:r>
              <a:rPr lang="en-US" baseline="0" dirty="0" err="1" smtClean="0"/>
              <a:t>det</a:t>
            </a:r>
            <a:r>
              <a:rPr lang="en-US" baseline="0" dirty="0" smtClean="0"/>
              <a:t> </a:t>
            </a:r>
            <a:r>
              <a:rPr lang="en-US" baseline="0" dirty="0" err="1" smtClean="0"/>
              <a:t>lov</a:t>
            </a:r>
            <a:r>
              <a:rPr lang="en-US" baseline="0" dirty="0" smtClean="0"/>
              <a:t>? </a:t>
            </a:r>
            <a:r>
              <a:rPr lang="en-US" baseline="0" dirty="0" err="1" smtClean="0"/>
              <a:t>Hvis</a:t>
            </a:r>
            <a:r>
              <a:rPr lang="en-US" baseline="0" dirty="0" smtClean="0"/>
              <a:t> </a:t>
            </a:r>
            <a:r>
              <a:rPr lang="en-US" baseline="0" dirty="0" err="1" smtClean="0"/>
              <a:t>svaret</a:t>
            </a:r>
            <a:r>
              <a:rPr lang="en-US" baseline="0" dirty="0" smtClean="0"/>
              <a:t> </a:t>
            </a:r>
            <a:r>
              <a:rPr lang="en-US" baseline="0" dirty="0" err="1" smtClean="0"/>
              <a:t>er</a:t>
            </a:r>
            <a:r>
              <a:rPr lang="en-US" baseline="0" dirty="0" smtClean="0"/>
              <a:t> </a:t>
            </a:r>
            <a:r>
              <a:rPr lang="en-US" baseline="0" dirty="0" err="1" smtClean="0"/>
              <a:t>nei</a:t>
            </a:r>
            <a:r>
              <a:rPr lang="en-US" baseline="0" dirty="0" smtClean="0"/>
              <a:t> </a:t>
            </a:r>
            <a:r>
              <a:rPr lang="en-US" baseline="0" dirty="0" err="1" smtClean="0"/>
              <a:t>er</a:t>
            </a:r>
            <a:r>
              <a:rPr lang="en-US" baseline="0" dirty="0" smtClean="0"/>
              <a:t> </a:t>
            </a:r>
            <a:r>
              <a:rPr lang="en-US" baseline="0" dirty="0" err="1" smtClean="0"/>
              <a:t>jo</a:t>
            </a:r>
            <a:r>
              <a:rPr lang="en-US" baseline="0" dirty="0" smtClean="0"/>
              <a:t> </a:t>
            </a:r>
            <a:r>
              <a:rPr lang="en-US" baseline="0" dirty="0" err="1" smtClean="0"/>
              <a:t>handlingsalternativene</a:t>
            </a:r>
            <a:r>
              <a:rPr lang="en-US" baseline="0" dirty="0" smtClean="0"/>
              <a:t> </a:t>
            </a:r>
            <a:r>
              <a:rPr lang="en-US" baseline="0" dirty="0" err="1" smtClean="0"/>
              <a:t>enkle</a:t>
            </a:r>
            <a:r>
              <a:rPr lang="en-US" baseline="0" dirty="0" smtClean="0"/>
              <a:t>. </a:t>
            </a:r>
            <a:r>
              <a:rPr lang="en-US" baseline="0" dirty="0" err="1" smtClean="0"/>
              <a:t>Hvis</a:t>
            </a:r>
            <a:r>
              <a:rPr lang="en-US" baseline="0" dirty="0" smtClean="0"/>
              <a:t> </a:t>
            </a:r>
            <a:r>
              <a:rPr lang="en-US" baseline="0" dirty="0" err="1" smtClean="0"/>
              <a:t>svaret</a:t>
            </a:r>
            <a:r>
              <a:rPr lang="en-US" baseline="0" dirty="0" smtClean="0"/>
              <a:t> </a:t>
            </a:r>
            <a:r>
              <a:rPr lang="en-US" baseline="0" dirty="0" err="1" smtClean="0"/>
              <a:t>er</a:t>
            </a:r>
            <a:r>
              <a:rPr lang="en-US" baseline="0" dirty="0" smtClean="0"/>
              <a:t> </a:t>
            </a:r>
            <a:r>
              <a:rPr lang="en-US" baseline="0" dirty="0" err="1" smtClean="0"/>
              <a:t>ja</a:t>
            </a:r>
            <a:r>
              <a:rPr lang="en-US" baseline="0" dirty="0" smtClean="0"/>
              <a:t>, </a:t>
            </a:r>
            <a:r>
              <a:rPr lang="en-US" baseline="0" dirty="0" err="1" smtClean="0"/>
              <a:t>er</a:t>
            </a:r>
            <a:r>
              <a:rPr lang="en-US" baseline="0" dirty="0" smtClean="0"/>
              <a:t> </a:t>
            </a:r>
            <a:r>
              <a:rPr lang="en-US" baseline="0" dirty="0" err="1" smtClean="0"/>
              <a:t>det</a:t>
            </a:r>
            <a:r>
              <a:rPr lang="en-US" baseline="0" dirty="0" smtClean="0"/>
              <a:t> </a:t>
            </a:r>
            <a:r>
              <a:rPr lang="en-US" baseline="0" dirty="0" err="1" smtClean="0"/>
              <a:t>likevel</a:t>
            </a:r>
            <a:r>
              <a:rPr lang="en-US" baseline="0" dirty="0" smtClean="0"/>
              <a:t> </a:t>
            </a:r>
            <a:r>
              <a:rPr lang="en-US" baseline="0" dirty="0" err="1" smtClean="0"/>
              <a:t>ikke</a:t>
            </a:r>
            <a:r>
              <a:rPr lang="en-US" baseline="0" dirty="0" smtClean="0"/>
              <a:t> </a:t>
            </a:r>
            <a:r>
              <a:rPr lang="en-US" baseline="0" dirty="0" err="1" smtClean="0"/>
              <a:t>sikkert</a:t>
            </a:r>
            <a:r>
              <a:rPr lang="en-US" baseline="0" dirty="0" smtClean="0"/>
              <a:t> at vi </a:t>
            </a:r>
            <a:r>
              <a:rPr lang="en-US" baseline="0" dirty="0" err="1" smtClean="0"/>
              <a:t>skal</a:t>
            </a:r>
            <a:r>
              <a:rPr lang="en-US" baseline="0" dirty="0" smtClean="0"/>
              <a:t> </a:t>
            </a:r>
            <a:r>
              <a:rPr lang="en-US" baseline="0" dirty="0" err="1" smtClean="0"/>
              <a:t>gjøre</a:t>
            </a:r>
            <a:r>
              <a:rPr lang="en-US" baseline="0" dirty="0" smtClean="0"/>
              <a:t> det. </a:t>
            </a:r>
            <a:r>
              <a:rPr lang="en-US" baseline="0" dirty="0" err="1" smtClean="0"/>
              <a:t>Da</a:t>
            </a:r>
            <a:r>
              <a:rPr lang="en-US" baseline="0" dirty="0" smtClean="0"/>
              <a:t> </a:t>
            </a:r>
            <a:r>
              <a:rPr lang="en-US" baseline="0" dirty="0" err="1" smtClean="0"/>
              <a:t>går</a:t>
            </a:r>
            <a:r>
              <a:rPr lang="en-US" baseline="0" dirty="0" smtClean="0"/>
              <a:t> vi </a:t>
            </a:r>
            <a:r>
              <a:rPr lang="en-US" baseline="0" dirty="0" err="1" smtClean="0"/>
              <a:t>videre</a:t>
            </a:r>
            <a:r>
              <a:rPr lang="en-US" baseline="0" dirty="0" smtClean="0"/>
              <a:t> </a:t>
            </a:r>
            <a:r>
              <a:rPr lang="en-US" baseline="0" dirty="0" err="1" smtClean="0"/>
              <a:t>i</a:t>
            </a:r>
            <a:r>
              <a:rPr lang="en-US" baseline="0" dirty="0" smtClean="0"/>
              <a:t> </a:t>
            </a:r>
            <a:r>
              <a:rPr lang="en-US" baseline="0" dirty="0" err="1" smtClean="0"/>
              <a:t>hjulet</a:t>
            </a:r>
            <a:r>
              <a:rPr lang="en-US" baseline="0" dirty="0" smtClean="0"/>
              <a:t> – </a:t>
            </a:r>
            <a:r>
              <a:rPr lang="en-US" baseline="0" dirty="0" err="1" smtClean="0"/>
              <a:t>er</a:t>
            </a:r>
            <a:r>
              <a:rPr lang="en-US" baseline="0" dirty="0" smtClean="0"/>
              <a:t> </a:t>
            </a:r>
            <a:r>
              <a:rPr lang="en-US" baseline="0" dirty="0" err="1" smtClean="0"/>
              <a:t>det</a:t>
            </a:r>
            <a:r>
              <a:rPr lang="en-US" baseline="0" dirty="0" smtClean="0"/>
              <a:t> </a:t>
            </a:r>
            <a:r>
              <a:rPr lang="en-US" baseline="0" dirty="0" err="1" smtClean="0"/>
              <a:t>i</a:t>
            </a:r>
            <a:r>
              <a:rPr lang="en-US" baseline="0" dirty="0" smtClean="0"/>
              <a:t> </a:t>
            </a:r>
            <a:r>
              <a:rPr lang="en-US" baseline="0" dirty="0" err="1" smtClean="0"/>
              <a:t>samsvar</a:t>
            </a:r>
            <a:r>
              <a:rPr lang="en-US" baseline="0" dirty="0" smtClean="0"/>
              <a:t> med </a:t>
            </a:r>
            <a:r>
              <a:rPr lang="en-US" baseline="0" dirty="0" err="1" smtClean="0"/>
              <a:t>verdiene</a:t>
            </a:r>
            <a:r>
              <a:rPr lang="en-US" baseline="0" dirty="0" smtClean="0"/>
              <a:t> </a:t>
            </a:r>
            <a:r>
              <a:rPr lang="en-US" baseline="0" dirty="0" err="1" smtClean="0"/>
              <a:t>våre</a:t>
            </a:r>
            <a:r>
              <a:rPr lang="en-US" baseline="0" dirty="0" smtClean="0"/>
              <a:t>, men </a:t>
            </a:r>
            <a:r>
              <a:rPr lang="en-US" baseline="0" dirty="0" err="1" smtClean="0"/>
              <a:t>moralen</a:t>
            </a:r>
            <a:r>
              <a:rPr lang="en-US" baseline="0" dirty="0" smtClean="0"/>
              <a:t> </a:t>
            </a:r>
            <a:r>
              <a:rPr lang="en-US" baseline="0" dirty="0" err="1" smtClean="0"/>
              <a:t>vår</a:t>
            </a:r>
            <a:r>
              <a:rPr lang="en-US" baseline="0" dirty="0" smtClean="0"/>
              <a:t>. </a:t>
            </a:r>
            <a:r>
              <a:rPr lang="en-US" baseline="0" dirty="0" err="1" smtClean="0"/>
              <a:t>Hvordan</a:t>
            </a:r>
            <a:r>
              <a:rPr lang="en-US" baseline="0" dirty="0" smtClean="0"/>
              <a:t> </a:t>
            </a:r>
            <a:r>
              <a:rPr lang="en-US" baseline="0" dirty="0" err="1" smtClean="0"/>
              <a:t>innvirker</a:t>
            </a:r>
            <a:r>
              <a:rPr lang="en-US" baseline="0" dirty="0" smtClean="0"/>
              <a:t> </a:t>
            </a:r>
            <a:r>
              <a:rPr lang="en-US" baseline="0" dirty="0" err="1" smtClean="0"/>
              <a:t>beslutningen</a:t>
            </a:r>
            <a:r>
              <a:rPr lang="en-US" baseline="0" dirty="0" smtClean="0"/>
              <a:t> </a:t>
            </a:r>
            <a:r>
              <a:rPr lang="en-US" baseline="0" dirty="0" err="1" smtClean="0"/>
              <a:t>evnt</a:t>
            </a:r>
            <a:r>
              <a:rPr lang="en-US" baseline="0" dirty="0" smtClean="0"/>
              <a:t> </a:t>
            </a:r>
            <a:r>
              <a:rPr lang="en-US" baseline="0" dirty="0" err="1" smtClean="0"/>
              <a:t>på</a:t>
            </a:r>
            <a:r>
              <a:rPr lang="en-US" baseline="0" dirty="0" smtClean="0"/>
              <a:t> </a:t>
            </a:r>
            <a:r>
              <a:rPr lang="en-US" baseline="0" dirty="0" err="1" smtClean="0"/>
              <a:t>omdømmet</a:t>
            </a:r>
            <a:r>
              <a:rPr lang="en-US" baseline="0" dirty="0" smtClean="0"/>
              <a:t> (</a:t>
            </a:r>
            <a:r>
              <a:rPr lang="en-US" baseline="0" dirty="0" err="1" smtClean="0"/>
              <a:t>hva</a:t>
            </a:r>
            <a:r>
              <a:rPr lang="en-US" baseline="0" dirty="0" smtClean="0"/>
              <a:t> </a:t>
            </a:r>
            <a:r>
              <a:rPr lang="en-US" baseline="0" dirty="0" err="1" smtClean="0"/>
              <a:t>hvis</a:t>
            </a:r>
            <a:r>
              <a:rPr lang="en-US" baseline="0" dirty="0" smtClean="0"/>
              <a:t> </a:t>
            </a:r>
            <a:r>
              <a:rPr lang="en-US" baseline="0" dirty="0" err="1" smtClean="0"/>
              <a:t>beslutningen</a:t>
            </a:r>
            <a:r>
              <a:rPr lang="en-US" baseline="0" dirty="0" smtClean="0"/>
              <a:t> </a:t>
            </a:r>
            <a:r>
              <a:rPr lang="en-US" baseline="0" dirty="0" err="1" smtClean="0"/>
              <a:t>kommer</a:t>
            </a:r>
            <a:r>
              <a:rPr lang="en-US" baseline="0" dirty="0" smtClean="0"/>
              <a:t> </a:t>
            </a:r>
            <a:r>
              <a:rPr lang="en-US" baseline="0" dirty="0" err="1" smtClean="0"/>
              <a:t>på</a:t>
            </a:r>
            <a:r>
              <a:rPr lang="en-US" baseline="0" dirty="0" smtClean="0"/>
              <a:t> </a:t>
            </a:r>
            <a:r>
              <a:rPr lang="en-US" baseline="0" dirty="0" err="1" smtClean="0"/>
              <a:t>forsiden</a:t>
            </a:r>
            <a:r>
              <a:rPr lang="en-US" baseline="0" dirty="0" smtClean="0"/>
              <a:t> </a:t>
            </a:r>
            <a:r>
              <a:rPr lang="en-US" baseline="0" dirty="0" err="1" smtClean="0"/>
              <a:t>av</a:t>
            </a:r>
            <a:r>
              <a:rPr lang="en-US" baseline="0" dirty="0" smtClean="0"/>
              <a:t> VG?). </a:t>
            </a:r>
            <a:r>
              <a:rPr lang="en-US" baseline="0" dirty="0" err="1" smtClean="0"/>
              <a:t>Bidrar</a:t>
            </a:r>
            <a:r>
              <a:rPr lang="en-US" baseline="0" dirty="0" smtClean="0"/>
              <a:t> </a:t>
            </a:r>
            <a:r>
              <a:rPr lang="en-US" baseline="0" dirty="0" err="1" smtClean="0"/>
              <a:t>beslutningen</a:t>
            </a:r>
            <a:r>
              <a:rPr lang="en-US" baseline="0" dirty="0" smtClean="0"/>
              <a:t> </a:t>
            </a:r>
            <a:r>
              <a:rPr lang="en-US" baseline="0" dirty="0" err="1" smtClean="0"/>
              <a:t>til</a:t>
            </a:r>
            <a:r>
              <a:rPr lang="en-US" baseline="0" dirty="0" smtClean="0"/>
              <a:t> god </a:t>
            </a:r>
            <a:r>
              <a:rPr lang="en-US" baseline="0" dirty="0" err="1" smtClean="0"/>
              <a:t>økonomi</a:t>
            </a:r>
            <a:r>
              <a:rPr lang="en-US" baseline="0" dirty="0" smtClean="0"/>
              <a:t> – </a:t>
            </a:r>
            <a:r>
              <a:rPr lang="en-US" baseline="0" dirty="0" err="1" smtClean="0"/>
              <a:t>lønner</a:t>
            </a:r>
            <a:r>
              <a:rPr lang="en-US" baseline="0" dirty="0" smtClean="0"/>
              <a:t> </a:t>
            </a:r>
            <a:r>
              <a:rPr lang="en-US" baseline="0" dirty="0" err="1" smtClean="0"/>
              <a:t>det</a:t>
            </a:r>
            <a:r>
              <a:rPr lang="en-US" baseline="0" dirty="0" smtClean="0"/>
              <a:t> </a:t>
            </a:r>
            <a:r>
              <a:rPr lang="en-US" baseline="0" dirty="0" err="1" smtClean="0"/>
              <a:t>seg</a:t>
            </a:r>
            <a:r>
              <a:rPr lang="en-US" baseline="0" dirty="0" smtClean="0"/>
              <a:t>? Og </a:t>
            </a:r>
            <a:r>
              <a:rPr lang="en-US" baseline="0" dirty="0" err="1" smtClean="0"/>
              <a:t>til</a:t>
            </a:r>
            <a:r>
              <a:rPr lang="en-US" baseline="0" dirty="0" smtClean="0"/>
              <a:t> </a:t>
            </a:r>
            <a:r>
              <a:rPr lang="en-US" baseline="0" dirty="0" err="1" smtClean="0"/>
              <a:t>slutt</a:t>
            </a:r>
            <a:r>
              <a:rPr lang="en-US" baseline="0" dirty="0" smtClean="0"/>
              <a:t> – </a:t>
            </a:r>
            <a:r>
              <a:rPr lang="en-US" baseline="0" dirty="0" err="1" smtClean="0"/>
              <a:t>lar</a:t>
            </a:r>
            <a:r>
              <a:rPr lang="en-US" baseline="0" dirty="0" smtClean="0"/>
              <a:t> </a:t>
            </a:r>
            <a:r>
              <a:rPr lang="en-US" baseline="0" dirty="0" err="1" smtClean="0"/>
              <a:t>det</a:t>
            </a:r>
            <a:r>
              <a:rPr lang="en-US" baseline="0" dirty="0" smtClean="0"/>
              <a:t> </a:t>
            </a:r>
            <a:r>
              <a:rPr lang="en-US" baseline="0" dirty="0" err="1" smtClean="0"/>
              <a:t>seg</a:t>
            </a:r>
            <a:r>
              <a:rPr lang="en-US" baseline="0" dirty="0" smtClean="0"/>
              <a:t> </a:t>
            </a:r>
            <a:r>
              <a:rPr lang="en-US" baseline="0" dirty="0" err="1" smtClean="0"/>
              <a:t>begrunne</a:t>
            </a:r>
            <a:r>
              <a:rPr lang="en-US" baseline="0" dirty="0" smtClean="0"/>
              <a:t> </a:t>
            </a:r>
            <a:r>
              <a:rPr lang="en-US" baseline="0" dirty="0" err="1" smtClean="0"/>
              <a:t>etisk</a:t>
            </a:r>
            <a:r>
              <a:rPr lang="en-US" baseline="0" dirty="0" smtClean="0"/>
              <a:t>.</a:t>
            </a:r>
          </a:p>
          <a:p>
            <a:pPr eaLnBrk="1" hangingPunct="1">
              <a:spcBef>
                <a:spcPct val="0"/>
              </a:spcBef>
            </a:pPr>
            <a:endParaRPr lang="en-US" baseline="0" dirty="0" smtClean="0"/>
          </a:p>
          <a:p>
            <a:pPr eaLnBrk="1" hangingPunct="1">
              <a:spcBef>
                <a:spcPct val="0"/>
              </a:spcBef>
            </a:pPr>
            <a:r>
              <a:rPr lang="en-US" baseline="0" dirty="0" err="1" smtClean="0"/>
              <a:t>Våre</a:t>
            </a:r>
            <a:r>
              <a:rPr lang="en-US" baseline="0" dirty="0" smtClean="0"/>
              <a:t> </a:t>
            </a:r>
            <a:r>
              <a:rPr lang="en-US" baseline="0" dirty="0" err="1" smtClean="0"/>
              <a:t>tillitsvalgte</a:t>
            </a:r>
            <a:r>
              <a:rPr lang="en-US" baseline="0" dirty="0" smtClean="0"/>
              <a:t> </a:t>
            </a:r>
            <a:r>
              <a:rPr lang="en-US" baseline="0" dirty="0" err="1" smtClean="0"/>
              <a:t>behøver</a:t>
            </a:r>
            <a:r>
              <a:rPr lang="en-US" baseline="0" dirty="0" smtClean="0"/>
              <a:t> </a:t>
            </a:r>
            <a:r>
              <a:rPr lang="en-US" baseline="0" dirty="0" err="1" smtClean="0"/>
              <a:t>ikke</a:t>
            </a:r>
            <a:r>
              <a:rPr lang="en-US" baseline="0" dirty="0" smtClean="0"/>
              <a:t> å ha </a:t>
            </a:r>
            <a:r>
              <a:rPr lang="en-US" baseline="0" dirty="0" err="1" smtClean="0"/>
              <a:t>svaret</a:t>
            </a:r>
            <a:r>
              <a:rPr lang="en-US" baseline="0" dirty="0" smtClean="0"/>
              <a:t> </a:t>
            </a:r>
            <a:r>
              <a:rPr lang="en-US" baseline="0" dirty="0" err="1" smtClean="0"/>
              <a:t>på</a:t>
            </a:r>
            <a:r>
              <a:rPr lang="en-US" baseline="0" dirty="0" smtClean="0"/>
              <a:t> </a:t>
            </a:r>
            <a:r>
              <a:rPr lang="en-US" baseline="0" dirty="0" err="1" smtClean="0"/>
              <a:t>alle</a:t>
            </a:r>
            <a:r>
              <a:rPr lang="en-US" baseline="0" dirty="0" smtClean="0"/>
              <a:t> </a:t>
            </a:r>
            <a:r>
              <a:rPr lang="en-US" baseline="0" dirty="0" err="1" smtClean="0"/>
              <a:t>spørsmål</a:t>
            </a:r>
            <a:r>
              <a:rPr lang="en-US" baseline="0" dirty="0" smtClean="0"/>
              <a:t> – </a:t>
            </a:r>
            <a:r>
              <a:rPr lang="en-US" baseline="0" dirty="0" err="1" smtClean="0"/>
              <a:t>skal</a:t>
            </a:r>
            <a:r>
              <a:rPr lang="en-US" baseline="0" dirty="0" smtClean="0"/>
              <a:t> vi </a:t>
            </a:r>
            <a:r>
              <a:rPr lang="en-US" baseline="0" dirty="0" err="1" smtClean="0"/>
              <a:t>nedbemanne</a:t>
            </a:r>
            <a:r>
              <a:rPr lang="en-US" baseline="0" dirty="0" smtClean="0"/>
              <a:t>, </a:t>
            </a:r>
            <a:r>
              <a:rPr lang="en-US" baseline="0" dirty="0" err="1" smtClean="0"/>
              <a:t>omorganisere</a:t>
            </a:r>
            <a:r>
              <a:rPr lang="en-US" baseline="0" dirty="0" smtClean="0"/>
              <a:t>, </a:t>
            </a:r>
            <a:r>
              <a:rPr lang="en-US" baseline="0" dirty="0" err="1" smtClean="0"/>
              <a:t>gjøre</a:t>
            </a:r>
            <a:r>
              <a:rPr lang="en-US" baseline="0" dirty="0" smtClean="0"/>
              <a:t> </a:t>
            </a:r>
            <a:r>
              <a:rPr lang="en-US" baseline="0" dirty="0" err="1" smtClean="0"/>
              <a:t>målinger</a:t>
            </a:r>
            <a:r>
              <a:rPr lang="en-US" baseline="0" dirty="0" smtClean="0"/>
              <a:t>?? De </a:t>
            </a:r>
            <a:r>
              <a:rPr lang="en-US" baseline="0" dirty="0" err="1" smtClean="0"/>
              <a:t>kan</a:t>
            </a:r>
            <a:r>
              <a:rPr lang="en-US" baseline="0" dirty="0" smtClean="0"/>
              <a:t> </a:t>
            </a:r>
            <a:r>
              <a:rPr lang="en-US" baseline="0" dirty="0" err="1" smtClean="0"/>
              <a:t>gå</a:t>
            </a:r>
            <a:r>
              <a:rPr lang="en-US" baseline="0" dirty="0" smtClean="0"/>
              <a:t> inn </a:t>
            </a:r>
            <a:r>
              <a:rPr lang="en-US" baseline="0" dirty="0" err="1" smtClean="0"/>
              <a:t>i</a:t>
            </a:r>
            <a:r>
              <a:rPr lang="en-US" baseline="0" dirty="0" smtClean="0"/>
              <a:t> god dialog med </a:t>
            </a:r>
            <a:r>
              <a:rPr lang="en-US" baseline="0" dirty="0" err="1" smtClean="0"/>
              <a:t>ledelsen</a:t>
            </a:r>
            <a:r>
              <a:rPr lang="en-US" baseline="0" dirty="0" smtClean="0"/>
              <a:t> bare </a:t>
            </a:r>
            <a:r>
              <a:rPr lang="en-US" baseline="0" dirty="0" err="1" smtClean="0"/>
              <a:t>ved</a:t>
            </a:r>
            <a:r>
              <a:rPr lang="en-US" baseline="0" dirty="0" smtClean="0"/>
              <a:t> å stiller </a:t>
            </a:r>
            <a:r>
              <a:rPr lang="en-US" baseline="0" dirty="0" err="1" smtClean="0"/>
              <a:t>spørsmål</a:t>
            </a:r>
            <a:r>
              <a:rPr lang="en-US" baseline="0" dirty="0" smtClean="0"/>
              <a:t>. </a:t>
            </a:r>
            <a:r>
              <a:rPr lang="en-US" baseline="0" dirty="0" err="1" smtClean="0"/>
              <a:t>Dette</a:t>
            </a:r>
            <a:r>
              <a:rPr lang="en-US" baseline="0" dirty="0" smtClean="0"/>
              <a:t> </a:t>
            </a:r>
            <a:r>
              <a:rPr lang="en-US" baseline="0" dirty="0" err="1" smtClean="0"/>
              <a:t>hjulet</a:t>
            </a:r>
            <a:r>
              <a:rPr lang="en-US" baseline="0" dirty="0" smtClean="0"/>
              <a:t> </a:t>
            </a:r>
            <a:r>
              <a:rPr lang="en-US" baseline="0" dirty="0" err="1" smtClean="0"/>
              <a:t>skal</a:t>
            </a:r>
            <a:r>
              <a:rPr lang="en-US" baseline="0" dirty="0" smtClean="0"/>
              <a:t> </a:t>
            </a:r>
            <a:r>
              <a:rPr lang="en-US" baseline="0" dirty="0" err="1" smtClean="0"/>
              <a:t>bidra</a:t>
            </a:r>
            <a:r>
              <a:rPr lang="en-US" baseline="0" dirty="0" smtClean="0"/>
              <a:t> </a:t>
            </a:r>
            <a:r>
              <a:rPr lang="en-US" baseline="0" dirty="0" err="1" smtClean="0"/>
              <a:t>som</a:t>
            </a:r>
            <a:r>
              <a:rPr lang="en-US" baseline="0" dirty="0" smtClean="0"/>
              <a:t> et </a:t>
            </a:r>
            <a:r>
              <a:rPr lang="en-US" baseline="0" dirty="0" err="1" smtClean="0"/>
              <a:t>verktøy</a:t>
            </a:r>
            <a:r>
              <a:rPr lang="en-US" baseline="0" dirty="0" smtClean="0"/>
              <a:t> </a:t>
            </a:r>
            <a:r>
              <a:rPr lang="en-US" baseline="0" dirty="0" err="1" smtClean="0"/>
              <a:t>i</a:t>
            </a:r>
            <a:r>
              <a:rPr lang="en-US" baseline="0" dirty="0" smtClean="0"/>
              <a:t> </a:t>
            </a:r>
            <a:r>
              <a:rPr lang="en-US" baseline="0" dirty="0" err="1" smtClean="0"/>
              <a:t>så</a:t>
            </a:r>
            <a:r>
              <a:rPr lang="en-US" baseline="0" dirty="0" smtClean="0"/>
              <a:t> </a:t>
            </a:r>
            <a:r>
              <a:rPr lang="en-US" baseline="0" dirty="0" err="1" smtClean="0"/>
              <a:t>måte</a:t>
            </a:r>
            <a:r>
              <a:rPr lang="en-US" baseline="0" smtClean="0"/>
              <a:t>.</a:t>
            </a:r>
            <a:endParaRPr lang="en-US" dirty="0" smtClean="0"/>
          </a:p>
        </p:txBody>
      </p:sp>
    </p:spTree>
    <p:extLst>
      <p:ext uri="{BB962C8B-B14F-4D97-AF65-F5344CB8AC3E}">
        <p14:creationId xmlns:p14="http://schemas.microsoft.com/office/powerpoint/2010/main" val="33536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323A573-56A9-47E4-A9C8-14CD4D477D30}"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75315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293027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kern="1200" dirty="0" smtClean="0">
                <a:solidFill>
                  <a:schemeClr val="tx1"/>
                </a:solidFill>
                <a:effectLst/>
                <a:latin typeface="+mn-lt"/>
                <a:ea typeface="+mn-ea"/>
                <a:cs typeface="+mn-cs"/>
              </a:rPr>
              <a:t>Arbeidsgivers styringsrett er et juridisk begrep som angår arbeidsgivers rett til å treffe beslutninger som angår den ansatte i ansettelsesforholdet. Ved inngåelsen av en arbeidsavtale etableres det en kontrakt mellom to parter: arbeidsgiver og arbeidstaker. En slik individuell arbeidsavtale innebærer at man stiller sin personlige arbeidskraft til disposisjon, mot at man får et avtalt vederlag for dette - lønn. I tillegg innebærer kontraktsinngåelsen at det etableres et underordningsforhold med lydighetsplikt. Den ene kontraktspart - arbeidsgiver - får styringsrett over den andre - arbeidstakeren.   </a:t>
            </a:r>
          </a:p>
          <a:p>
            <a:r>
              <a:rPr lang="nb-NO" sz="1200" kern="1200" dirty="0" smtClean="0">
                <a:solidFill>
                  <a:schemeClr val="tx1"/>
                </a:solidFill>
                <a:effectLst/>
                <a:latin typeface="+mn-lt"/>
                <a:ea typeface="+mn-ea"/>
                <a:cs typeface="+mn-cs"/>
              </a:rPr>
              <a:t>Styringsretten dreier seg om - kort fortalt- i hvilken grad arbeidsgiver ensidig kan endre arbeidsvilkårene og arbeidsplikten i et bestående ansettelsesforhold.  </a:t>
            </a:r>
          </a:p>
          <a:p>
            <a:r>
              <a:rPr lang="nb-NO" sz="1200" kern="1200" dirty="0" smtClean="0">
                <a:solidFill>
                  <a:schemeClr val="tx1"/>
                </a:solidFill>
                <a:effectLst/>
                <a:latin typeface="+mn-lt"/>
                <a:ea typeface="+mn-ea"/>
                <a:cs typeface="+mn-cs"/>
              </a:rPr>
              <a:t>I tillegg til at arbeidsgiver har rett til å ansette folk i sin bedrift og under visse vilkår avvikle ansettelsesforhold, innebærer styringsretten retten til å organisere, lede, fordele og kontrollere arbeidet. Spørsmålet er om arbeidsgiver kan utøve sin styringsrett på et fritt grunnlag, eller om retten er underlagt begrensninger. </a:t>
            </a:r>
          </a:p>
          <a:p>
            <a:r>
              <a:rPr lang="nb-NO" sz="1200" kern="1200" dirty="0" smtClean="0">
                <a:solidFill>
                  <a:schemeClr val="tx1"/>
                </a:solidFill>
                <a:effectLst/>
                <a:latin typeface="+mn-lt"/>
                <a:ea typeface="+mn-ea"/>
                <a:cs typeface="+mn-cs"/>
              </a:rPr>
              <a:t>Det er åpenbart at arbeidsgiver ikke kan treffe beslutninger i strid med lov og forskrifter eller inngåtte tariffavtaler. Hvor grensene skal trekkes vil være avhengig av hvordan de aktuelle lov- og tariffbestemmelser er å forstå. Tolking av regelverket kan jo i visse tilfeller være en relativt omfattende juridisk øvelse i seg selv. Men i de fleste tilfeller er styringsrettens grenser relativt avklart.</a:t>
            </a:r>
          </a:p>
          <a:p>
            <a:r>
              <a:rPr lang="nb-NO" sz="1200" kern="1200" dirty="0" smtClean="0">
                <a:solidFill>
                  <a:schemeClr val="tx1"/>
                </a:solidFill>
                <a:effectLst/>
                <a:latin typeface="+mn-lt"/>
                <a:ea typeface="+mn-ea"/>
                <a:cs typeface="+mn-cs"/>
              </a:rPr>
              <a:t>Når det gjelder de begrensninger som følger av den enkelte arbeidstakers individuelle ansettelsesavtale er utgangspunktet at styringsretten må utøves innenfor rammen av det arbeidsforhold som er inngått. Hva som konkret ligger i dette kan være vanskelig å fastslå. Det er jo slik at et ansettelsesforhold endres over tid i takt med bedriftens og samfunnets utvikling. Dette kommer vi tilbake til.</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354165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denne figuren har vi definert styringsretten som en «restkompetanse»; med det mener vi det handlingsrommet som arbeidsgiver har til å treffe beslutninger og hvor det ikke foreligger noen begrensninger i hverken lov eller avtaler.  I figuren har vi valgt å vise det frie handlingsrommet som relativt lite. Dette for å illustrere at arbeidsgiver i det aller fleste saker som angår de ansatte ikke står fritt når det gjelder å treffe en beslutningen.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63651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1200" kern="1200" dirty="0" smtClean="0">
                <a:solidFill>
                  <a:schemeClr val="tx1"/>
                </a:solidFill>
                <a:effectLst/>
                <a:latin typeface="+mn-lt"/>
                <a:ea typeface="+mn-ea"/>
                <a:cs typeface="+mn-cs"/>
              </a:rPr>
              <a:t>Utgangspunktet er at arbeidsgiver i kraft av sin styringsrett kan treffe en hel rekke beslutninger som angår den ansattes rettigheter og plikter i ansettelsesforholdet. Arbeidsgiver står i utgangspunktet fritt i valg av beslutning med mindre det er oppstilt skranker som begrenser eller avskjærer denne retten. Utfordringen blir da å finne frem til disse skrankene, og ikke minst forstå hva de konkret innebærer. </a:t>
            </a:r>
          </a:p>
          <a:p>
            <a:r>
              <a:rPr lang="nb-NO" sz="1200" kern="1200" dirty="0" smtClean="0">
                <a:solidFill>
                  <a:schemeClr val="tx1"/>
                </a:solidFill>
                <a:effectLst/>
                <a:latin typeface="+mn-lt"/>
                <a:ea typeface="+mn-ea"/>
                <a:cs typeface="+mn-cs"/>
              </a:rPr>
              <a:t>Det er en rekke forhold som begrenser styringsretten, og vi kan sortere dem i to grupper. På den en side har vi begrensningene som følger av ulike type </a:t>
            </a:r>
            <a:r>
              <a:rPr lang="nb-NO" sz="1200" b="1" kern="1200" dirty="0" smtClean="0">
                <a:solidFill>
                  <a:schemeClr val="tx1"/>
                </a:solidFill>
                <a:effectLst/>
                <a:latin typeface="+mn-lt"/>
                <a:ea typeface="+mn-ea"/>
                <a:cs typeface="+mn-cs"/>
              </a:rPr>
              <a:t>regler</a:t>
            </a:r>
            <a:r>
              <a:rPr lang="nb-NO" sz="1200" kern="1200" dirty="0" smtClean="0">
                <a:solidFill>
                  <a:schemeClr val="tx1"/>
                </a:solidFill>
                <a:effectLst/>
                <a:latin typeface="+mn-lt"/>
                <a:ea typeface="+mn-ea"/>
                <a:cs typeface="+mn-cs"/>
              </a:rPr>
              <a:t>. For det andre har vi de begrensninger som følger av den </a:t>
            </a:r>
            <a:r>
              <a:rPr lang="nb-NO" sz="1200" b="1" kern="1200" dirty="0" smtClean="0">
                <a:solidFill>
                  <a:schemeClr val="tx1"/>
                </a:solidFill>
                <a:effectLst/>
                <a:latin typeface="+mn-lt"/>
                <a:ea typeface="+mn-ea"/>
                <a:cs typeface="+mn-cs"/>
              </a:rPr>
              <a:t>individuelle arbeidsavtale</a:t>
            </a:r>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 ulike sett av regler grupperer vi slik: </a:t>
            </a:r>
          </a:p>
          <a:p>
            <a:r>
              <a:rPr lang="nb-NO" sz="1200" kern="1200" dirty="0" smtClean="0">
                <a:solidFill>
                  <a:schemeClr val="tx1"/>
                </a:solidFill>
                <a:effectLst/>
                <a:latin typeface="+mn-lt"/>
                <a:ea typeface="+mn-ea"/>
                <a:cs typeface="+mn-cs"/>
              </a:rPr>
              <a:t>- Lover og forskrifter </a:t>
            </a:r>
          </a:p>
          <a:p>
            <a:r>
              <a:rPr lang="nb-NO" sz="1200" kern="1200" dirty="0" smtClean="0">
                <a:solidFill>
                  <a:schemeClr val="tx1"/>
                </a:solidFill>
                <a:effectLst/>
                <a:latin typeface="+mn-lt"/>
                <a:ea typeface="+mn-ea"/>
                <a:cs typeface="+mn-cs"/>
              </a:rPr>
              <a:t>- Tariffavtaler; sentrale og lokale </a:t>
            </a:r>
          </a:p>
          <a:p>
            <a:r>
              <a:rPr lang="nb-NO" sz="1200" kern="1200" dirty="0" smtClean="0">
                <a:solidFill>
                  <a:schemeClr val="tx1"/>
                </a:solidFill>
                <a:effectLst/>
                <a:latin typeface="+mn-lt"/>
                <a:ea typeface="+mn-ea"/>
                <a:cs typeface="+mn-cs"/>
              </a:rPr>
              <a:t>- Reglement </a:t>
            </a:r>
          </a:p>
          <a:p>
            <a:r>
              <a:rPr lang="nb-NO" sz="1200" kern="1200" dirty="0" smtClean="0">
                <a:solidFill>
                  <a:schemeClr val="tx1"/>
                </a:solidFill>
                <a:effectLst/>
                <a:latin typeface="+mn-lt"/>
                <a:ea typeface="+mn-ea"/>
                <a:cs typeface="+mn-cs"/>
              </a:rPr>
              <a:t>Disse tre sett av regler står i et innbyrdes forhold til hverandre. En tariffavtalebestemmelse kan ikke være i strid med en lov eller forskrift, og et reglement kan ikke bryte med bestemmelser som er nedfelt i en tariffavtale. På samme måte kan heller ikke en individuell arbeidsavtale være i strid med hverken lov/forskrift eller tariffavtale, men den står noe friere i forhold til reglementene. Reglementsbestemmelser binder ikke arbeidsgiver på samme måte som lov og tariffavtale. Reglement er jo ensidig fastsatt av arbeidsgiver, og den som fastsetter bestemmelsene kan også endre disse. En tariffavtale kjennetegnes jo av at den er inngått mellom to likeverdige parter, og det er derfor gitt at ikke en av partene ensidig kan endre innholdet, eller dispensere fra bestemmelsene. Den individuelle arbeidsavtale og dens betydning som skranke for arbeidsgivers styringsrett kommer vi som sagt tilbake til.  </a:t>
            </a:r>
          </a:p>
          <a:p>
            <a:r>
              <a:rPr lang="nb-NO" sz="1200" kern="1200" dirty="0" smtClean="0">
                <a:solidFill>
                  <a:schemeClr val="tx1"/>
                </a:solidFill>
                <a:effectLst/>
                <a:latin typeface="+mn-lt"/>
                <a:ea typeface="+mn-ea"/>
                <a:cs typeface="+mn-cs"/>
              </a:rPr>
              <a:t>Innenfor hvert regelsett har vi bestemmelser som omhandler </a:t>
            </a:r>
            <a:r>
              <a:rPr lang="nb-NO" sz="1200" b="1" kern="1200" dirty="0" smtClean="0">
                <a:solidFill>
                  <a:schemeClr val="tx1"/>
                </a:solidFill>
                <a:effectLst/>
                <a:latin typeface="+mn-lt"/>
                <a:ea typeface="+mn-ea"/>
                <a:cs typeface="+mn-cs"/>
              </a:rPr>
              <a:t>hva</a:t>
            </a:r>
            <a:r>
              <a:rPr lang="nb-NO" sz="1200" kern="1200" dirty="0" smtClean="0">
                <a:solidFill>
                  <a:schemeClr val="tx1"/>
                </a:solidFill>
                <a:effectLst/>
                <a:latin typeface="+mn-lt"/>
                <a:ea typeface="+mn-ea"/>
                <a:cs typeface="+mn-cs"/>
              </a:rPr>
              <a:t> man har rett og plikt til – materielle bestemmelser, mens andre bestemmelser gir anvisning på </a:t>
            </a:r>
            <a:r>
              <a:rPr lang="nb-NO" sz="1200" b="1" kern="1200" dirty="0" smtClean="0">
                <a:solidFill>
                  <a:schemeClr val="tx1"/>
                </a:solidFill>
                <a:effectLst/>
                <a:latin typeface="+mn-lt"/>
                <a:ea typeface="+mn-ea"/>
                <a:cs typeface="+mn-cs"/>
              </a:rPr>
              <a:t>hvordan </a:t>
            </a:r>
            <a:r>
              <a:rPr lang="nb-NO" sz="1200" kern="1200" dirty="0" smtClean="0">
                <a:solidFill>
                  <a:schemeClr val="tx1"/>
                </a:solidFill>
                <a:effectLst/>
                <a:latin typeface="+mn-lt"/>
                <a:ea typeface="+mn-ea"/>
                <a:cs typeface="+mn-cs"/>
              </a:rPr>
              <a:t>man skal gå frem for å få ivaretatt sin rett/plikt - saksbehandlingsreglene.  </a:t>
            </a:r>
          </a:p>
          <a:p>
            <a:r>
              <a:rPr lang="nb-NO" sz="1200" b="1" kern="1200" dirty="0" smtClean="0">
                <a:solidFill>
                  <a:schemeClr val="tx1"/>
                </a:solidFill>
                <a:effectLst/>
                <a:latin typeface="+mn-lt"/>
                <a:ea typeface="+mn-ea"/>
                <a:cs typeface="+mn-cs"/>
              </a:rPr>
              <a:t>Lov og forskrift.</a:t>
            </a:r>
            <a:r>
              <a:rPr lang="nb-NO" sz="1200" kern="1200" dirty="0" smtClean="0">
                <a:solidFill>
                  <a:schemeClr val="tx1"/>
                </a:solidFill>
                <a:effectLst/>
                <a:latin typeface="+mn-lt"/>
                <a:ea typeface="+mn-ea"/>
                <a:cs typeface="+mn-cs"/>
              </a:rPr>
              <a:t> Som vi alle vet er det Stortinget som er lovgivende myndighet, mens det er Regjeringen gjennom departementene som - etter fullmakt fra Stortinget - gir forskrifter. En forskrift kan vi definere til å være utfyllende bestemmelser til en lovtekst. Et typisk eksempel på forholdet mellom lov og forskrift er folketrygdlovens bestemmelse som gir rett til stønad ved fravær i forbindelse med omsorg for ”kronisk sykt eller funksjonshemmet barn". Hva som ligger i dette fremgår ikke av lovteksten, men av forskrifter gitt av departementet. </a:t>
            </a:r>
          </a:p>
          <a:p>
            <a:r>
              <a:rPr lang="nb-NO" sz="1200" kern="1200" dirty="0" smtClean="0">
                <a:solidFill>
                  <a:schemeClr val="tx1"/>
                </a:solidFill>
                <a:effectLst/>
                <a:latin typeface="+mn-lt"/>
                <a:ea typeface="+mn-ea"/>
                <a:cs typeface="+mn-cs"/>
              </a:rPr>
              <a:t>Lovbestemmelser kan ikke fravikes til ugunst for arbeidstaker med mindre det er særskilt fastsatt. I arbeidsmiljøloven er dette nedfelt i § 1-9.</a:t>
            </a:r>
          </a:p>
          <a:p>
            <a:r>
              <a:rPr lang="nb-NO" sz="1200" b="1" kern="1200" dirty="0" smtClean="0">
                <a:solidFill>
                  <a:schemeClr val="tx1"/>
                </a:solidFill>
                <a:effectLst/>
                <a:latin typeface="+mn-lt"/>
                <a:ea typeface="+mn-ea"/>
                <a:cs typeface="+mn-cs"/>
              </a:rPr>
              <a:t>Tariffavtalene</a:t>
            </a:r>
            <a:r>
              <a:rPr lang="nb-NO" sz="1200" kern="1200" dirty="0" smtClean="0">
                <a:solidFill>
                  <a:schemeClr val="tx1"/>
                </a:solidFill>
                <a:effectLst/>
                <a:latin typeface="+mn-lt"/>
                <a:ea typeface="+mn-ea"/>
                <a:cs typeface="+mn-cs"/>
              </a:rPr>
              <a:t> er fremkommet som et resultat av forhandlinger mellom partene i arbeidslivet. For bedrifter som er tilsluttet arbeidsgiverområdet i Finans Norge gjelder Sentralavtalen og Hovedavtalen. Den førstnevnte regulerer ansattes rettigheter mens Hovedavtalen i det vesentlige regulerer de tillitsvalgtes innflytelse. I disse bedriftene er det også fremforhandlet lokale tariffavtaler som supplerer de sentrale avtalene.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Finansforbundet har en rekke medlemmer som ikke er tilknyttet Finans Norge bedrifter, men hvor Finansforbundet har inngått tariffavtale med andre arbeidsgiverorganisasjoner som Virke og Spekter.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tillegg har vi tariffavtaler som er inngått direkte med bedrifter som ikke er tilknyttet en arbeidsgiverorganisasjon.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den enkelte bedrift er det en rekke administrativt fastsatte bestemmelser; </a:t>
            </a:r>
            <a:r>
              <a:rPr lang="nb-NO" sz="1200" b="1" kern="1200" dirty="0" smtClean="0">
                <a:solidFill>
                  <a:schemeClr val="tx1"/>
                </a:solidFill>
                <a:effectLst/>
                <a:latin typeface="+mn-lt"/>
                <a:ea typeface="+mn-ea"/>
                <a:cs typeface="+mn-cs"/>
              </a:rPr>
              <a:t>reglement</a:t>
            </a:r>
            <a:r>
              <a:rPr lang="nb-NO" sz="1200" kern="1200" dirty="0" smtClean="0">
                <a:solidFill>
                  <a:schemeClr val="tx1"/>
                </a:solidFill>
                <a:effectLst/>
                <a:latin typeface="+mn-lt"/>
                <a:ea typeface="+mn-ea"/>
                <a:cs typeface="+mn-cs"/>
              </a:rPr>
              <a:t>. I motsetning til tariffavtalene kan disse ensidig endres av ledelsen. Men også reglementsbestemmelser må følges. De vil derfor representere begrensninger i styringsretten så lenge de gjelder.</a:t>
            </a:r>
          </a:p>
          <a:p>
            <a:r>
              <a:rPr lang="nb-NO" sz="1200" b="1" kern="1200" dirty="0" smtClean="0">
                <a:solidFill>
                  <a:schemeClr val="tx1"/>
                </a:solidFill>
                <a:effectLst/>
                <a:latin typeface="+mn-lt"/>
                <a:ea typeface="+mn-ea"/>
                <a:cs typeface="+mn-cs"/>
              </a:rPr>
              <a:t>Tariffavtalene</a:t>
            </a:r>
            <a:r>
              <a:rPr lang="nb-NO" sz="1200" kern="1200" dirty="0" smtClean="0">
                <a:solidFill>
                  <a:schemeClr val="tx1"/>
                </a:solidFill>
                <a:effectLst/>
                <a:latin typeface="+mn-lt"/>
                <a:ea typeface="+mn-ea"/>
                <a:cs typeface="+mn-cs"/>
              </a:rPr>
              <a:t> vil gjelde for alle arbeidstakere som faller inn under avtalenes omfangsbestemmelse, og dette gjelder uavhengig av om de er medlemmer i Finansforbundet eller ikke.  </a:t>
            </a:r>
          </a:p>
          <a:p>
            <a:r>
              <a:rPr lang="nb-NO" sz="1200" kern="1200" dirty="0" smtClean="0">
                <a:solidFill>
                  <a:schemeClr val="tx1"/>
                </a:solidFill>
                <a:effectLst/>
                <a:latin typeface="+mn-lt"/>
                <a:ea typeface="+mn-ea"/>
                <a:cs typeface="+mn-cs"/>
              </a:rPr>
              <a:t>Med bakgrunn i de sentrale tariffavtalene utarbeides det lokale tariffavtaler i de enkelte bedrifter – bedriftsavtaler og særavtaler. Disse er utledet av de sentrale avtalene og er et supplement til disse. Slike avtaler er kommet i stand etter forhandlinger mellom det enkelte bedrifts ledelse og tillitsvalgte, og gjelder bare for vedkommende bedrift.</a:t>
            </a:r>
          </a:p>
          <a:p>
            <a:r>
              <a:rPr lang="nb-NO" sz="1200" kern="1200" dirty="0" smtClean="0">
                <a:solidFill>
                  <a:schemeClr val="tx1"/>
                </a:solidFill>
                <a:effectLst/>
                <a:latin typeface="+mn-lt"/>
                <a:ea typeface="+mn-ea"/>
                <a:cs typeface="+mn-cs"/>
              </a:rPr>
              <a:t>På samme måte som for lovbestemmelsene er det ikke anledning til å gi dårligere vilkår enn det tariffavtalene fastsetter. Det som er spesielt med tariffavtalene, i motsetning til lovbestemmelsene, er at det heller ikke er anledning til å gi bedre rettigheter. En tariffavtale er altså ufravikelig. Unntak fra ufravikelighetsprinsippet er de tilfeller hvor det i avtaleteksten er gitt adgang til å fastsette avvikende ordninger. Et eksempel på dette finner vi i sentralavtalen med Finans Norge hvor det fremgår at de lokale tariffpartene, ved enighet, kan fravike den lønnsgjennomgangen som er beskrevet i Hovedavtalens § 14 nr.  </a:t>
            </a:r>
          </a:p>
          <a:p>
            <a:r>
              <a:rPr lang="nb-NO" sz="1200" b="1" kern="1200" dirty="0" smtClean="0">
                <a:solidFill>
                  <a:schemeClr val="tx1"/>
                </a:solidFill>
                <a:effectLst/>
                <a:latin typeface="+mn-lt"/>
                <a:ea typeface="+mn-ea"/>
                <a:cs typeface="+mn-cs"/>
              </a:rPr>
              <a:t>Reglement</a:t>
            </a:r>
            <a:r>
              <a:rPr lang="nb-NO" sz="1200" kern="1200" dirty="0" smtClean="0">
                <a:solidFill>
                  <a:schemeClr val="tx1"/>
                </a:solidFill>
                <a:effectLst/>
                <a:latin typeface="+mn-lt"/>
                <a:ea typeface="+mn-ea"/>
                <a:cs typeface="+mn-cs"/>
              </a:rPr>
              <a:t> er også </a:t>
            </a:r>
            <a:r>
              <a:rPr lang="nb-NO" sz="1200" kern="1200" dirty="0" err="1" smtClean="0">
                <a:solidFill>
                  <a:schemeClr val="tx1"/>
                </a:solidFill>
                <a:effectLst/>
                <a:latin typeface="+mn-lt"/>
                <a:ea typeface="+mn-ea"/>
                <a:cs typeface="+mn-cs"/>
              </a:rPr>
              <a:t>bedriftsvise</a:t>
            </a:r>
            <a:r>
              <a:rPr lang="nb-NO" sz="1200" kern="1200" dirty="0" smtClean="0">
                <a:solidFill>
                  <a:schemeClr val="tx1"/>
                </a:solidFill>
                <a:effectLst/>
                <a:latin typeface="+mn-lt"/>
                <a:ea typeface="+mn-ea"/>
                <a:cs typeface="+mn-cs"/>
              </a:rPr>
              <a:t> (lokale) bestemmelser.  De er kommet i stand gjennom lokale drøftelser mellom bedriftsledelsen og de tillitsvalgte og er administrative vedtak – </a:t>
            </a:r>
            <a:r>
              <a:rPr lang="nb-NO" sz="1200" kern="1200" dirty="0" err="1" smtClean="0">
                <a:solidFill>
                  <a:schemeClr val="tx1"/>
                </a:solidFill>
                <a:effectLst/>
                <a:latin typeface="+mn-lt"/>
                <a:ea typeface="+mn-ea"/>
                <a:cs typeface="+mn-cs"/>
              </a:rPr>
              <a:t>d.v.s</a:t>
            </a:r>
            <a:r>
              <a:rPr lang="nb-NO" sz="1200" kern="1200" dirty="0" smtClean="0">
                <a:solidFill>
                  <a:schemeClr val="tx1"/>
                </a:solidFill>
                <a:effectLst/>
                <a:latin typeface="+mn-lt"/>
                <a:ea typeface="+mn-ea"/>
                <a:cs typeface="+mn-cs"/>
              </a:rPr>
              <a:t>. at det er selskapsledelsen eller selskapets styre som - ensidig - har vedtatt reglementet.  </a:t>
            </a:r>
          </a:p>
          <a:p>
            <a:r>
              <a:rPr lang="nb-NO" sz="1200" kern="1200" dirty="0" smtClean="0">
                <a:solidFill>
                  <a:schemeClr val="tx1"/>
                </a:solidFill>
                <a:effectLst/>
                <a:latin typeface="+mn-lt"/>
                <a:ea typeface="+mn-ea"/>
                <a:cs typeface="+mn-cs"/>
              </a:rPr>
              <a:t>Avtaler kan som kjent ikke endres uten at avtalepartene er enige i dette. Annerledes er det altså med administrativt fastsatte bestemmelser. </a:t>
            </a:r>
          </a:p>
          <a:p>
            <a:pPr eaLnBrk="1" hangingPunct="1"/>
            <a:endParaRPr lang="en-US"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218514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23A573-56A9-47E4-A9C8-14CD4D477D30}"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150128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23A573-56A9-47E4-A9C8-14CD4D477D30}"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42006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23A573-56A9-47E4-A9C8-14CD4D477D30}"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1441707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400" y="374400"/>
            <a:ext cx="7772400"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skrive navn på foredragsholder</a:t>
            </a:r>
            <a:endParaRPr lang="nb-NO" dirty="0"/>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smtClean="0"/>
              <a:t>Klikk for å skrive dato</a:t>
            </a:r>
            <a:endParaRPr lang="nb-NO" dirty="0"/>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5243"/>
            <a:ext cx="5164236" cy="3169620"/>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ittel 1"/>
          <p:cNvSpPr>
            <a:spLocks noGrp="1"/>
          </p:cNvSpPr>
          <p:nvPr>
            <p:ph type="title" hasCustomPrompt="1"/>
          </p:nvPr>
        </p:nvSpPr>
        <p:spPr>
          <a:xfrm>
            <a:off x="288471" y="324000"/>
            <a:ext cx="8229600" cy="857250"/>
          </a:xfrm>
        </p:spPr>
        <p:txBody>
          <a:bodyPr/>
          <a:lstStyle>
            <a:lvl1pPr>
              <a:defRPr b="0">
                <a:solidFill>
                  <a:srgbClr val="124E91"/>
                </a:solidFill>
                <a:latin typeface="Arial" charset="0"/>
                <a:ea typeface="Arial" charset="0"/>
                <a:cs typeface="Arial" charset="0"/>
              </a:defRPr>
            </a:lvl1pPr>
          </a:lstStyle>
          <a:p>
            <a:r>
              <a:rPr lang="nb-NO" dirty="0" smtClean="0"/>
              <a:t>Klikk for å skrive tittel</a:t>
            </a:r>
            <a:endParaRPr lang="nb-NO" dirty="0"/>
          </a:p>
        </p:txBody>
      </p:sp>
      <p:sp>
        <p:nvSpPr>
          <p:cNvPr id="11" name="Plassholder for innhold 2"/>
          <p:cNvSpPr>
            <a:spLocks noGrp="1"/>
          </p:cNvSpPr>
          <p:nvPr>
            <p:ph idx="1" hasCustomPrompt="1"/>
          </p:nvPr>
        </p:nvSpPr>
        <p:spPr>
          <a:xfrm>
            <a:off x="285749" y="1332000"/>
            <a:ext cx="4045182"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2" name="Plassholder for innhold 2"/>
          <p:cNvSpPr>
            <a:spLocks noGrp="1"/>
          </p:cNvSpPr>
          <p:nvPr>
            <p:ph idx="10" hasCustomPrompt="1"/>
          </p:nvPr>
        </p:nvSpPr>
        <p:spPr>
          <a:xfrm>
            <a:off x="4472889" y="1332000"/>
            <a:ext cx="4045182"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32000"/>
            <a:ext cx="8229600" cy="857250"/>
          </a:xfrm>
        </p:spPr>
        <p:txBody>
          <a:bodyPr/>
          <a:lstStyle>
            <a:lvl1pPr>
              <a:defRPr b="0">
                <a:solidFill>
                  <a:srgbClr val="124E91"/>
                </a:solidFill>
                <a:latin typeface="Arial" charset="0"/>
                <a:ea typeface="Arial" charset="0"/>
                <a:cs typeface="Arial" charset="0"/>
              </a:defRPr>
            </a:lvl1pPr>
          </a:lstStyle>
          <a:p>
            <a:r>
              <a:rPr lang="nb-NO" dirty="0" smtClean="0"/>
              <a:t>Klikk for å skrive tittel</a:t>
            </a:r>
            <a:endParaRPr lang="nb-NO" dirty="0"/>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9" name="Plassholder for innhold 2"/>
          <p:cNvSpPr>
            <a:spLocks noGrp="1"/>
          </p:cNvSpPr>
          <p:nvPr>
            <p:ph idx="1" hasCustomPrompt="1"/>
          </p:nvPr>
        </p:nvSpPr>
        <p:spPr>
          <a:xfrm>
            <a:off x="288471" y="1410707"/>
            <a:ext cx="8229600"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tside blå">
    <p:spTree>
      <p:nvGrpSpPr>
        <p:cNvPr id="1" name=""/>
        <p:cNvGrpSpPr/>
        <p:nvPr/>
      </p:nvGrpSpPr>
      <p:grpSpPr>
        <a:xfrm>
          <a:off x="0" y="0"/>
          <a:ext cx="0" cy="0"/>
          <a:chOff x="0" y="0"/>
          <a:chExt cx="0" cy="0"/>
        </a:xfrm>
      </p:grpSpPr>
      <p:sp>
        <p:nvSpPr>
          <p:cNvPr id="4" name="Rektangel 7"/>
          <p:cNvSpPr/>
          <p:nvPr userDrawn="1"/>
        </p:nvSpPr>
        <p:spPr>
          <a:xfrm>
            <a:off x="0" y="0"/>
            <a:ext cx="9144000" cy="5143500"/>
          </a:xfrm>
          <a:prstGeom prst="rect">
            <a:avLst/>
          </a:prstGeom>
          <a:solidFill>
            <a:srgbClr val="124E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704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288472"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00905"/>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5657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skrive navn på foredragsholder</a:t>
            </a:r>
            <a:endParaRPr lang="nb-NO" dirty="0"/>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smtClean="0"/>
              <a:t>Klikk for å skrive dato</a:t>
            </a:r>
            <a:endParaRPr lang="nb-NO" dirty="0"/>
          </a:p>
        </p:txBody>
      </p:sp>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6862"/>
            <a:ext cx="5164235" cy="3170280"/>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smtClean="0"/>
              <a:t>Klikk for å skrive dato</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skrive navn på foredragsholder</a:t>
            </a:r>
            <a:endParaRPr lang="nb-NO" dirty="0"/>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smtClean="0"/>
              <a:t>Klikk for å skrive dato</a:t>
            </a:r>
            <a:endParaRPr lang="nb-NO" dirty="0"/>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67396"/>
            <a:ext cx="5164236" cy="3160527"/>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skrive navn på foredragsholder</a:t>
            </a:r>
            <a:endParaRPr lang="nb-NO" dirty="0"/>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smtClean="0"/>
              <a:t>Klikk for å skrive dato</a:t>
            </a:r>
            <a:endParaRPr lang="nb-NO" dirty="0"/>
          </a:p>
        </p:txBody>
      </p:sp>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229600"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Tittel 1"/>
          <p:cNvSpPr>
            <a:spLocks noGrp="1"/>
          </p:cNvSpPr>
          <p:nvPr>
            <p:ph type="title" hasCustomPrompt="1"/>
          </p:nvPr>
        </p:nvSpPr>
        <p:spPr>
          <a:xfrm>
            <a:off x="288472" y="324000"/>
            <a:ext cx="5206241" cy="857250"/>
          </a:xfrm>
        </p:spPr>
        <p:txBody>
          <a:bodyPr/>
          <a:lstStyle>
            <a:lvl1pPr>
              <a:defRPr b="0" baseline="0">
                <a:solidFill>
                  <a:srgbClr val="124E91"/>
                </a:solidFill>
                <a:latin typeface="Arial" charset="0"/>
                <a:ea typeface="Arial" charset="0"/>
                <a:cs typeface="Arial" charset="0"/>
              </a:defRPr>
            </a:lvl1pPr>
          </a:lstStyle>
          <a:p>
            <a:r>
              <a:rPr lang="nb-NO" dirty="0" smtClean="0"/>
              <a:t>Klikk for å skrive tittel</a:t>
            </a:r>
            <a:endParaRPr lang="nb-NO" dirty="0"/>
          </a:p>
        </p:txBody>
      </p:sp>
      <p:sp>
        <p:nvSpPr>
          <p:cNvPr id="6" name="Plassholder for innhold 2"/>
          <p:cNvSpPr>
            <a:spLocks noGrp="1"/>
          </p:cNvSpPr>
          <p:nvPr>
            <p:ph idx="1" hasCustomPrompt="1"/>
          </p:nvPr>
        </p:nvSpPr>
        <p:spPr>
          <a:xfrm>
            <a:off x="288471" y="1332000"/>
            <a:ext cx="5206241" cy="2569928"/>
          </a:xfrm>
        </p:spPr>
        <p:txBody>
          <a:bodyPr>
            <a:normAutofit/>
          </a:bodyPr>
          <a:lstStyle>
            <a:lvl1pPr>
              <a:buClr>
                <a:srgbClr val="00B381"/>
              </a:buClr>
              <a:defRPr sz="1800">
                <a:latin typeface="Arial" charset="0"/>
                <a:ea typeface="Arial" charset="0"/>
                <a:cs typeface="Arial" charset="0"/>
              </a:defRPr>
            </a:lvl1pPr>
            <a:lvl2pPr marL="463550" indent="-285750">
              <a:buClr>
                <a:srgbClr val="124E91"/>
              </a:buClr>
              <a:buFont typeface=".AppleSystemUIFont" charset="-120"/>
              <a:buChar char="–"/>
              <a:defRPr sz="1600">
                <a:latin typeface="Arial" charset="0"/>
                <a:ea typeface="Arial" charset="0"/>
                <a:cs typeface="Arial" charset="0"/>
              </a:defRPr>
            </a:lvl2pPr>
            <a:lvl3pPr marL="646113" indent="-285750">
              <a:buClr>
                <a:srgbClr val="00B381"/>
              </a:buClr>
              <a:buFont typeface="Courier New" charset="0"/>
              <a:buChar char="o"/>
              <a:defRPr sz="1600">
                <a:latin typeface="Arial" charset="0"/>
                <a:ea typeface="Arial" charset="0"/>
                <a:cs typeface="Arial" charset="0"/>
              </a:defRPr>
            </a:lvl3pPr>
            <a:lvl4pPr marL="360363" indent="0">
              <a:buClr>
                <a:srgbClr val="00B381"/>
              </a:buClr>
              <a:buFontTx/>
              <a:buNone/>
              <a:defRPr sz="1800">
                <a:latin typeface="Arial" charset="0"/>
                <a:ea typeface="Arial" charset="0"/>
                <a:cs typeface="Arial" charset="0"/>
              </a:defRPr>
            </a:lvl4pPr>
            <a:lvl5pPr marL="360363" indent="0">
              <a:buClr>
                <a:srgbClr val="00B381"/>
              </a:buClr>
              <a:buFontTx/>
              <a:buNone/>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icture Placeholder 2"/>
          <p:cNvSpPr>
            <a:spLocks noGrp="1"/>
          </p:cNvSpPr>
          <p:nvPr>
            <p:ph type="pic" sz="quarter" idx="10"/>
          </p:nvPr>
        </p:nvSpPr>
        <p:spPr>
          <a:xfrm>
            <a:off x="5951913" y="182717"/>
            <a:ext cx="3192086" cy="4961965"/>
          </a:xfrm>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9144000" cy="5143499"/>
          </a:xfrm>
        </p:spPr>
        <p:txBody>
          <a:bodyPr/>
          <a:lstStyle/>
          <a:p>
            <a:endParaRPr lang="en-US" dirty="0"/>
          </a:p>
        </p:txBody>
      </p:sp>
      <p:sp>
        <p:nvSpPr>
          <p:cNvPr id="7" name="Tittel 1"/>
          <p:cNvSpPr>
            <a:spLocks noGrp="1"/>
          </p:cNvSpPr>
          <p:nvPr>
            <p:ph type="title" hasCustomPrompt="1"/>
          </p:nvPr>
        </p:nvSpPr>
        <p:spPr>
          <a:xfrm>
            <a:off x="288471" y="324000"/>
            <a:ext cx="8229600" cy="857250"/>
          </a:xfrm>
        </p:spPr>
        <p:txBody>
          <a:bodyPr/>
          <a:lstStyle>
            <a:lvl1pPr>
              <a:defRPr b="0" baseline="0">
                <a:solidFill>
                  <a:srgbClr val="124E91"/>
                </a:solidFill>
                <a:latin typeface="Arial" charset="0"/>
                <a:ea typeface="Arial" charset="0"/>
                <a:cs typeface="Arial" charset="0"/>
              </a:defRPr>
            </a:lvl1pPr>
          </a:lstStyle>
          <a:p>
            <a:r>
              <a:rPr lang="nb-NO" dirty="0" smtClean="0"/>
              <a:t>Klikk for å skrive et stikkord</a:t>
            </a:r>
            <a:endParaRPr lang="nb-NO"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a:spLocks noGrp="1"/>
          </p:cNvSpPr>
          <p:nvPr>
            <p:ph type="title" hasCustomPrompt="1"/>
          </p:nvPr>
        </p:nvSpPr>
        <p:spPr>
          <a:xfrm>
            <a:off x="288471" y="324000"/>
            <a:ext cx="8229600" cy="857250"/>
          </a:xfrm>
        </p:spPr>
        <p:txBody>
          <a:bodyPr/>
          <a:lstStyle>
            <a:lvl1pPr>
              <a:defRPr b="0" baseline="0">
                <a:solidFill>
                  <a:srgbClr val="124E91"/>
                </a:solidFill>
                <a:latin typeface="Arial" charset="0"/>
                <a:ea typeface="Arial" charset="0"/>
                <a:cs typeface="Arial" charset="0"/>
              </a:defRPr>
            </a:lvl1pPr>
          </a:lstStyle>
          <a:p>
            <a:r>
              <a:rPr lang="nb-NO" dirty="0" smtClean="0"/>
              <a:t>Klikk for å skrive tittel</a:t>
            </a:r>
            <a:endParaRPr lang="nb-NO" dirty="0"/>
          </a:p>
        </p:txBody>
      </p:sp>
      <p:sp>
        <p:nvSpPr>
          <p:cNvPr id="6" name="Plassholder for innhold 2"/>
          <p:cNvSpPr>
            <a:spLocks noGrp="1"/>
          </p:cNvSpPr>
          <p:nvPr>
            <p:ph idx="1" hasCustomPrompt="1"/>
          </p:nvPr>
        </p:nvSpPr>
        <p:spPr>
          <a:xfrm>
            <a:off x="285749" y="1332000"/>
            <a:ext cx="8229600"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229600" cy="85725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332000"/>
            <a:ext cx="8229600" cy="3235394"/>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63" r:id="rId3"/>
    <p:sldLayoutId id="2147483676" r:id="rId4"/>
    <p:sldLayoutId id="2147483672" r:id="rId5"/>
    <p:sldLayoutId id="2147483683" r:id="rId6"/>
    <p:sldLayoutId id="2147483682" r:id="rId7"/>
    <p:sldLayoutId id="2147483680" r:id="rId8"/>
    <p:sldLayoutId id="2147483650" r:id="rId9"/>
    <p:sldLayoutId id="2147483652" r:id="rId10"/>
    <p:sldLayoutId id="2147483678" r:id="rId11"/>
    <p:sldLayoutId id="2147483669" r:id="rId12"/>
    <p:sldLayoutId id="2147483671" r:id="rId13"/>
    <p:sldLayoutId id="2147483684" r:id="rId14"/>
    <p:sldLayoutId id="2147483685" r:id="rId15"/>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Oversikt over arbeidsretten</a:t>
            </a:r>
            <a:endParaRPr lang="en-US" dirty="0"/>
          </a:p>
        </p:txBody>
      </p:sp>
      <p:sp>
        <p:nvSpPr>
          <p:cNvPr id="3" name="Subtitle 2"/>
          <p:cNvSpPr>
            <a:spLocks noGrp="1"/>
          </p:cNvSpPr>
          <p:nvPr>
            <p:ph type="subTitle" idx="1"/>
          </p:nvPr>
        </p:nvSpPr>
        <p:spPr>
          <a:xfrm>
            <a:off x="280928" y="1155207"/>
            <a:ext cx="8723923" cy="330994"/>
          </a:xfrm>
        </p:spPr>
        <p:txBody>
          <a:bodyPr>
            <a:normAutofit fontScale="92500"/>
          </a:bodyPr>
          <a:lstStyle/>
          <a:p>
            <a:r>
              <a:rPr lang="en-US" dirty="0" err="1" smtClean="0"/>
              <a:t>Grunnopplæring</a:t>
            </a:r>
            <a:r>
              <a:rPr lang="en-US" dirty="0" smtClean="0"/>
              <a:t>												1. </a:t>
            </a:r>
            <a:r>
              <a:rPr lang="en-US" dirty="0" err="1" smtClean="0"/>
              <a:t>september</a:t>
            </a:r>
            <a:r>
              <a:rPr lang="en-US" dirty="0" smtClean="0"/>
              <a:t> 2017</a:t>
            </a:r>
            <a:endParaRPr lang="en-US" dirty="0"/>
          </a:p>
        </p:txBody>
      </p:sp>
    </p:spTree>
    <p:extLst>
      <p:ext uri="{BB962C8B-B14F-4D97-AF65-F5344CB8AC3E}">
        <p14:creationId xmlns:p14="http://schemas.microsoft.com/office/powerpoint/2010/main" val="90655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b="8822"/>
          <a:stretch/>
        </p:blipFill>
        <p:spPr>
          <a:xfrm>
            <a:off x="173038" y="476250"/>
            <a:ext cx="8634099" cy="4428228"/>
          </a:xfrm>
          <a:prstGeom prst="rect">
            <a:avLst/>
          </a:prstGeom>
        </p:spPr>
      </p:pic>
    </p:spTree>
    <p:extLst>
      <p:ext uri="{BB962C8B-B14F-4D97-AF65-F5344CB8AC3E}">
        <p14:creationId xmlns:p14="http://schemas.microsoft.com/office/powerpoint/2010/main" val="412819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nb-NO" b="1" dirty="0" smtClean="0"/>
              <a:t>Din rolle som tillitsvalgt</a:t>
            </a:r>
            <a:endParaRPr lang="nb-NO" b="1" dirty="0"/>
          </a:p>
        </p:txBody>
      </p:sp>
      <p:sp>
        <p:nvSpPr>
          <p:cNvPr id="167939" name="Rectangle 3"/>
          <p:cNvSpPr>
            <a:spLocks noGrp="1" noChangeArrowheads="1"/>
          </p:cNvSpPr>
          <p:nvPr>
            <p:ph sz="half" idx="1"/>
          </p:nvPr>
        </p:nvSpPr>
        <p:spPr>
          <a:xfrm>
            <a:off x="288472" y="1240971"/>
            <a:ext cx="4245429" cy="3601303"/>
          </a:xfrm>
        </p:spPr>
        <p:txBody>
          <a:bodyPr>
            <a:normAutofit/>
          </a:bodyPr>
          <a:lstStyle/>
          <a:p>
            <a:pPr marL="0" indent="0">
              <a:buNone/>
            </a:pPr>
            <a:r>
              <a:rPr lang="nb-NO" u="sng" dirty="0"/>
              <a:t>Individuell arbeidsrett:</a:t>
            </a:r>
          </a:p>
          <a:p>
            <a:pPr lvl="1">
              <a:lnSpc>
                <a:spcPct val="70000"/>
              </a:lnSpc>
            </a:pPr>
            <a:r>
              <a:rPr lang="nb-NO" sz="1200" dirty="0">
                <a:latin typeface="+mj-lt"/>
              </a:rPr>
              <a:t>først og fremst et anliggende mellom den enkelte ansatte og dennes arbeidsgiver</a:t>
            </a:r>
          </a:p>
          <a:p>
            <a:pPr lvl="1">
              <a:lnSpc>
                <a:spcPct val="70000"/>
              </a:lnSpc>
            </a:pPr>
            <a:r>
              <a:rPr lang="nb-NO" sz="1200" dirty="0">
                <a:latin typeface="+mj-lt"/>
              </a:rPr>
              <a:t>den ansatte ”eier” i utgangspunktet selv saken, og må selv treffe de avgjørende valgene underveis</a:t>
            </a:r>
          </a:p>
          <a:p>
            <a:pPr lvl="1">
              <a:lnSpc>
                <a:spcPct val="70000"/>
              </a:lnSpc>
            </a:pPr>
            <a:r>
              <a:rPr lang="nb-NO" sz="1200" dirty="0">
                <a:latin typeface="+mj-lt"/>
              </a:rPr>
              <a:t>viktigheten av å være synlig, tilgjengelig og en god lytter</a:t>
            </a:r>
          </a:p>
          <a:p>
            <a:pPr lvl="1">
              <a:lnSpc>
                <a:spcPct val="70000"/>
              </a:lnSpc>
            </a:pPr>
            <a:r>
              <a:rPr lang="nb-NO" sz="1200" dirty="0">
                <a:latin typeface="+mj-lt"/>
              </a:rPr>
              <a:t>involvering må avpasses etter det enkelte medlems ønsker og behov</a:t>
            </a:r>
          </a:p>
          <a:p>
            <a:pPr lvl="1">
              <a:lnSpc>
                <a:spcPct val="70000"/>
              </a:lnSpc>
            </a:pPr>
            <a:r>
              <a:rPr lang="nb-NO" sz="1200" dirty="0">
                <a:latin typeface="+mj-lt"/>
              </a:rPr>
              <a:t>støttespiller for den ansatte, for eksempel bistå i drøftelsesmøter etter </a:t>
            </a:r>
            <a:r>
              <a:rPr lang="nb-NO" sz="1200" dirty="0" err="1">
                <a:latin typeface="+mj-lt"/>
              </a:rPr>
              <a:t>aml</a:t>
            </a:r>
            <a:r>
              <a:rPr lang="nb-NO" sz="1200" dirty="0">
                <a:latin typeface="+mj-lt"/>
              </a:rPr>
              <a:t> § 15-1</a:t>
            </a:r>
          </a:p>
          <a:p>
            <a:pPr lvl="1">
              <a:lnSpc>
                <a:spcPct val="70000"/>
              </a:lnSpc>
            </a:pPr>
            <a:r>
              <a:rPr lang="nb-NO" sz="1200" dirty="0">
                <a:latin typeface="+mj-lt"/>
              </a:rPr>
              <a:t>få til en dialog med ledelsen, </a:t>
            </a:r>
            <a:r>
              <a:rPr lang="nb-NO" sz="1200" i="1" dirty="0">
                <a:latin typeface="+mj-lt"/>
              </a:rPr>
              <a:t>bidra </a:t>
            </a:r>
            <a:r>
              <a:rPr lang="nb-NO" sz="1200" dirty="0">
                <a:latin typeface="+mj-lt"/>
              </a:rPr>
              <a:t>til en ryddig og korrekt saksbehandling</a:t>
            </a:r>
          </a:p>
          <a:p>
            <a:pPr lvl="1">
              <a:lnSpc>
                <a:spcPct val="70000"/>
              </a:lnSpc>
            </a:pPr>
            <a:r>
              <a:rPr lang="nb-NO" sz="1200" dirty="0">
                <a:latin typeface="+mj-lt"/>
              </a:rPr>
              <a:t>viktig bindeledd mellom ansatt og ledelse, mellom ansatt og rådgiver i Finansforbundets sekretariat, og mellom ansatt og andre aktører - må utvise skjønn</a:t>
            </a:r>
          </a:p>
        </p:txBody>
      </p:sp>
      <p:sp>
        <p:nvSpPr>
          <p:cNvPr id="4" name="Plassholder for lysbildenummer 3"/>
          <p:cNvSpPr>
            <a:spLocks noGrp="1"/>
          </p:cNvSpPr>
          <p:nvPr>
            <p:ph type="sldNum" sz="quarter" idx="4294967295"/>
          </p:nvPr>
        </p:nvSpPr>
        <p:spPr>
          <a:xfrm>
            <a:off x="6477000" y="5214938"/>
            <a:ext cx="2133600" cy="273844"/>
          </a:xfrm>
          <a:prstGeom prst="rect">
            <a:avLst/>
          </a:prstGeom>
        </p:spPr>
        <p:txBody>
          <a:bodyPr/>
          <a:lstStyle/>
          <a:p>
            <a:fld id="{993EDFFA-2C76-44F7-AC82-A36EB069E0A1}" type="slidenum">
              <a:rPr lang="nb-NO" altLang="nb-NO">
                <a:solidFill>
                  <a:prstClr val="black">
                    <a:tint val="75000"/>
                  </a:prstClr>
                </a:solidFill>
              </a:rPr>
              <a:pPr/>
              <a:t>11</a:t>
            </a:fld>
            <a:endParaRPr lang="nb-NO" altLang="nb-NO" dirty="0">
              <a:solidFill>
                <a:prstClr val="black">
                  <a:tint val="75000"/>
                </a:prstClr>
              </a:solidFill>
            </a:endParaRPr>
          </a:p>
        </p:txBody>
      </p:sp>
      <p:pic>
        <p:nvPicPr>
          <p:cNvPr id="6" name="Picture 2" descr="F:\Kompetanse og organisasjon\E-læring 2012\Bilder\_MG_5661.tif"/>
          <p:cNvPicPr>
            <a:picLocks noGrp="1" noChangeAspect="1" noChangeArrowheads="1"/>
          </p:cNvPicPr>
          <p:nvPr>
            <p:ph sz="half" idx="2"/>
          </p:nvPr>
        </p:nvPicPr>
        <p:blipFill>
          <a:blip r:embed="rId3" cstate="screen"/>
          <a:srcRect/>
          <a:stretch>
            <a:fillRect/>
          </a:stretch>
        </p:blipFill>
        <p:spPr bwMode="auto">
          <a:xfrm>
            <a:off x="5878286" y="1"/>
            <a:ext cx="3265715" cy="4710950"/>
          </a:xfrm>
          <a:prstGeom prst="rect">
            <a:avLst/>
          </a:prstGeom>
          <a:noFill/>
        </p:spPr>
      </p:pic>
    </p:spTree>
    <p:extLst>
      <p:ext uri="{BB962C8B-B14F-4D97-AF65-F5344CB8AC3E}">
        <p14:creationId xmlns:p14="http://schemas.microsoft.com/office/powerpoint/2010/main" val="318243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294967295"/>
          </p:nvPr>
        </p:nvSpPr>
        <p:spPr>
          <a:xfrm>
            <a:off x="381000" y="5214938"/>
            <a:ext cx="2133600" cy="273844"/>
          </a:xfrm>
          <a:prstGeom prst="rect">
            <a:avLst/>
          </a:prstGeom>
        </p:spPr>
        <p:txBody>
          <a:bodyPr/>
          <a:lstStyle/>
          <a:p>
            <a:fld id="{068852FB-8282-4A2E-B61B-E3B333C314F9}" type="slidenum">
              <a:rPr lang="nb-NO" altLang="nb-NO">
                <a:solidFill>
                  <a:prstClr val="black">
                    <a:tint val="75000"/>
                  </a:prstClr>
                </a:solidFill>
              </a:rPr>
              <a:pPr/>
              <a:t>12</a:t>
            </a:fld>
            <a:endParaRPr lang="nb-NO" altLang="nb-NO">
              <a:solidFill>
                <a:prstClr val="black">
                  <a:tint val="75000"/>
                </a:prstClr>
              </a:solidFill>
            </a:endParaRPr>
          </a:p>
        </p:txBody>
      </p:sp>
      <p:sp>
        <p:nvSpPr>
          <p:cNvPr id="169986" name="Rectangle 2"/>
          <p:cNvSpPr>
            <a:spLocks noGrp="1" noChangeArrowheads="1"/>
          </p:cNvSpPr>
          <p:nvPr>
            <p:ph type="title"/>
          </p:nvPr>
        </p:nvSpPr>
        <p:spPr/>
        <p:txBody>
          <a:bodyPr>
            <a:normAutofit/>
          </a:bodyPr>
          <a:lstStyle/>
          <a:p>
            <a:r>
              <a:rPr lang="nb-NO" sz="2900" b="1" dirty="0" smtClean="0"/>
              <a:t>Din rolle som tillitsvalgt forts</a:t>
            </a:r>
            <a:r>
              <a:rPr lang="nb-NO" sz="2900" dirty="0" smtClean="0"/>
              <a:t>.</a:t>
            </a:r>
            <a:endParaRPr lang="nb-NO" sz="2900" dirty="0"/>
          </a:p>
        </p:txBody>
      </p:sp>
      <p:sp>
        <p:nvSpPr>
          <p:cNvPr id="169987" name="Rectangle 3"/>
          <p:cNvSpPr>
            <a:spLocks noGrp="1" noChangeArrowheads="1"/>
          </p:cNvSpPr>
          <p:nvPr>
            <p:ph type="body" idx="1"/>
          </p:nvPr>
        </p:nvSpPr>
        <p:spPr/>
        <p:txBody>
          <a:bodyPr/>
          <a:lstStyle/>
          <a:p>
            <a:r>
              <a:rPr lang="nb-NO" sz="1500" u="sng" dirty="0"/>
              <a:t>Kollektiv arbeidsrett:</a:t>
            </a:r>
          </a:p>
          <a:p>
            <a:pPr lvl="1">
              <a:lnSpc>
                <a:spcPct val="70000"/>
              </a:lnSpc>
            </a:pPr>
            <a:r>
              <a:rPr lang="nb-NO" sz="1350" dirty="0"/>
              <a:t>sentral rolle, jf. at de er parter i de tariffavtaler som inngås med ledelsen i den aktuelle bedrift</a:t>
            </a:r>
          </a:p>
          <a:p>
            <a:pPr lvl="1">
              <a:lnSpc>
                <a:spcPct val="70000"/>
              </a:lnSpc>
            </a:pPr>
            <a:r>
              <a:rPr lang="nb-NO" sz="1350" dirty="0"/>
              <a:t>fremforhandler bedriftsavtaler, særavtaler mv.</a:t>
            </a:r>
          </a:p>
          <a:p>
            <a:pPr lvl="1">
              <a:lnSpc>
                <a:spcPct val="70000"/>
              </a:lnSpc>
            </a:pPr>
            <a:r>
              <a:rPr lang="nb-NO" sz="1350" dirty="0"/>
              <a:t>følge med at de kollektive avtaler overholdes av ledelsen</a:t>
            </a:r>
          </a:p>
          <a:p>
            <a:pPr lvl="1">
              <a:lnSpc>
                <a:spcPct val="70000"/>
              </a:lnSpc>
            </a:pPr>
            <a:r>
              <a:rPr lang="nb-NO" sz="1350" dirty="0"/>
              <a:t>tolkingstvister vedrørende Hovedavtale (HA), Sentralavtale (SA) eller bedriftsavtale (BA) – Kap. 3 </a:t>
            </a:r>
            <a:r>
              <a:rPr lang="nb-NO" sz="1350" dirty="0" smtClean="0"/>
              <a:t>i</a:t>
            </a:r>
          </a:p>
          <a:p>
            <a:pPr marL="177800" lvl="1" indent="0">
              <a:lnSpc>
                <a:spcPct val="70000"/>
              </a:lnSpc>
              <a:buNone/>
            </a:pPr>
            <a:r>
              <a:rPr lang="nb-NO" sz="1350" dirty="0"/>
              <a:t>	</a:t>
            </a:r>
            <a:r>
              <a:rPr lang="nb-NO" sz="1350" dirty="0" smtClean="0"/>
              <a:t> </a:t>
            </a:r>
            <a:r>
              <a:rPr lang="nb-NO" sz="1350" dirty="0"/>
              <a:t>HA angir de nærmere prosedyrer</a:t>
            </a:r>
          </a:p>
          <a:p>
            <a:r>
              <a:rPr lang="nb-NO" sz="1500" dirty="0"/>
              <a:t>Særlig om omstillings- og nedbemanningsprosesser; bl.a. HA § 13 B nr. 3 og 4, § 15 A nr. 5 og § 20 er ment å sikre de tillitsvalgte reell medinnflytelse når denne typen tiltak vurderes fra ledelsens side</a:t>
            </a:r>
          </a:p>
          <a:p>
            <a:pPr lvl="1">
              <a:lnSpc>
                <a:spcPct val="70000"/>
              </a:lnSpc>
              <a:buFontTx/>
              <a:buNone/>
            </a:pPr>
            <a:r>
              <a:rPr lang="nb-NO" sz="1350" dirty="0" smtClean="0"/>
              <a:t> </a:t>
            </a:r>
            <a:endParaRPr lang="nb-NO" sz="1350" dirty="0"/>
          </a:p>
        </p:txBody>
      </p:sp>
    </p:spTree>
    <p:extLst>
      <p:ext uri="{BB962C8B-B14F-4D97-AF65-F5344CB8AC3E}">
        <p14:creationId xmlns:p14="http://schemas.microsoft.com/office/powerpoint/2010/main" val="325534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294967295"/>
          </p:nvPr>
        </p:nvSpPr>
        <p:spPr>
          <a:xfrm>
            <a:off x="381000" y="5214938"/>
            <a:ext cx="2133600" cy="273844"/>
          </a:xfrm>
          <a:prstGeom prst="rect">
            <a:avLst/>
          </a:prstGeom>
        </p:spPr>
        <p:txBody>
          <a:bodyPr/>
          <a:lstStyle/>
          <a:p>
            <a:fld id="{49480799-2E73-4C49-AAFE-99B5609F896F}" type="slidenum">
              <a:rPr lang="nb-NO" altLang="nb-NO">
                <a:solidFill>
                  <a:prstClr val="black">
                    <a:tint val="75000"/>
                  </a:prstClr>
                </a:solidFill>
              </a:rPr>
              <a:pPr/>
              <a:t>13</a:t>
            </a:fld>
            <a:endParaRPr lang="nb-NO" altLang="nb-NO">
              <a:solidFill>
                <a:prstClr val="black">
                  <a:tint val="75000"/>
                </a:prstClr>
              </a:solidFill>
            </a:endParaRPr>
          </a:p>
        </p:txBody>
      </p:sp>
      <p:sp>
        <p:nvSpPr>
          <p:cNvPr id="188418" name="Rectangle 2"/>
          <p:cNvSpPr>
            <a:spLocks noGrp="1" noChangeArrowheads="1"/>
          </p:cNvSpPr>
          <p:nvPr>
            <p:ph type="title"/>
          </p:nvPr>
        </p:nvSpPr>
        <p:spPr>
          <a:xfrm>
            <a:off x="328612" y="0"/>
            <a:ext cx="8229600" cy="857250"/>
          </a:xfrm>
        </p:spPr>
        <p:txBody>
          <a:bodyPr>
            <a:normAutofit fontScale="90000"/>
          </a:bodyPr>
          <a:lstStyle/>
          <a:p>
            <a:r>
              <a:rPr lang="nb-NO" b="1" dirty="0"/>
              <a:t>Tillitsvalgtes medinnflytelse og samarbeid</a:t>
            </a:r>
            <a:endParaRPr lang="en-US" b="1" dirty="0"/>
          </a:p>
        </p:txBody>
      </p:sp>
      <p:sp>
        <p:nvSpPr>
          <p:cNvPr id="188419" name="Rectangle 3"/>
          <p:cNvSpPr>
            <a:spLocks noGrp="1" noChangeArrowheads="1"/>
          </p:cNvSpPr>
          <p:nvPr>
            <p:ph type="body" idx="1"/>
          </p:nvPr>
        </p:nvSpPr>
        <p:spPr>
          <a:xfrm>
            <a:off x="1357312" y="857250"/>
            <a:ext cx="6172200" cy="4198844"/>
          </a:xfrm>
        </p:spPr>
        <p:txBody>
          <a:bodyPr>
            <a:normAutofit fontScale="85000" lnSpcReduction="20000"/>
          </a:bodyPr>
          <a:lstStyle/>
          <a:p>
            <a:pPr marL="0" indent="0">
              <a:buNone/>
            </a:pPr>
            <a:r>
              <a:rPr lang="nb-NO" sz="2100" dirty="0"/>
              <a:t>Lovgivning:</a:t>
            </a:r>
          </a:p>
          <a:p>
            <a:pPr lvl="1">
              <a:lnSpc>
                <a:spcPct val="70000"/>
              </a:lnSpc>
            </a:pPr>
            <a:r>
              <a:rPr lang="nb-NO" sz="1275" dirty="0" err="1"/>
              <a:t>Aml</a:t>
            </a:r>
            <a:r>
              <a:rPr lang="nb-NO" sz="1275" dirty="0"/>
              <a:t> §   8-1: informasjon og drøftelser vedr. spørsmål av betydning for arbeidstaker</a:t>
            </a:r>
          </a:p>
          <a:p>
            <a:pPr lvl="1">
              <a:lnSpc>
                <a:spcPct val="70000"/>
              </a:lnSpc>
            </a:pPr>
            <a:r>
              <a:rPr lang="nb-NO" sz="1275" dirty="0"/>
              <a:t>Aml §   9-2: </a:t>
            </a:r>
            <a:r>
              <a:rPr lang="nb-NO" sz="1275" dirty="0" smtClean="0"/>
              <a:t>Drøftingsplikt ved innføring av kontrolltiltak</a:t>
            </a:r>
            <a:endParaRPr lang="nb-NO" sz="1275" dirty="0"/>
          </a:p>
          <a:p>
            <a:pPr lvl="1">
              <a:lnSpc>
                <a:spcPct val="70000"/>
              </a:lnSpc>
            </a:pPr>
            <a:r>
              <a:rPr lang="nb-NO" sz="1275" dirty="0"/>
              <a:t>Aml § </a:t>
            </a:r>
            <a:r>
              <a:rPr lang="nb-NO" sz="1275" dirty="0" smtClean="0"/>
              <a:t>15-1 og § 15-2: </a:t>
            </a:r>
            <a:r>
              <a:rPr lang="nb-NO" sz="1275" dirty="0"/>
              <a:t>Drøftelser med tillitsvalgte ved </a:t>
            </a:r>
            <a:r>
              <a:rPr lang="nb-NO" sz="1275" dirty="0" smtClean="0"/>
              <a:t>oppsigelse</a:t>
            </a:r>
            <a:endParaRPr lang="nb-NO" sz="1275" dirty="0"/>
          </a:p>
          <a:p>
            <a:pPr lvl="1">
              <a:lnSpc>
                <a:spcPct val="70000"/>
              </a:lnSpc>
            </a:pPr>
            <a:r>
              <a:rPr lang="nb-NO" sz="1275" dirty="0" err="1"/>
              <a:t>Aml</a:t>
            </a:r>
            <a:r>
              <a:rPr lang="nb-NO" sz="1275" dirty="0"/>
              <a:t> § 16-5: informasjon og drøftelser ved virksomhetsoverdragelse</a:t>
            </a:r>
          </a:p>
          <a:p>
            <a:pPr marL="0" indent="0">
              <a:buNone/>
            </a:pPr>
            <a:r>
              <a:rPr lang="nb-NO" sz="2100" dirty="0"/>
              <a:t>Hovedavtalen </a:t>
            </a:r>
            <a:r>
              <a:rPr lang="nb-NO" sz="2100" dirty="0" err="1"/>
              <a:t>kap</a:t>
            </a:r>
            <a:r>
              <a:rPr lang="nb-NO" sz="2100" dirty="0"/>
              <a:t>. 4:</a:t>
            </a:r>
          </a:p>
          <a:p>
            <a:pPr lvl="1">
              <a:lnSpc>
                <a:spcPct val="70000"/>
              </a:lnSpc>
            </a:pPr>
            <a:r>
              <a:rPr lang="nb-NO" sz="1275" dirty="0"/>
              <a:t>Grunnleggende kilde for tillitsvalgtes </a:t>
            </a:r>
            <a:r>
              <a:rPr lang="nb-NO" sz="1275" dirty="0" smtClean="0"/>
              <a:t>innflytelse </a:t>
            </a:r>
            <a:r>
              <a:rPr lang="nb-NO" sz="1275" smtClean="0"/>
              <a:t>– </a:t>
            </a:r>
            <a:r>
              <a:rPr lang="nb-NO" sz="1275" smtClean="0"/>
              <a:t>Grunnsteinen </a:t>
            </a:r>
            <a:r>
              <a:rPr lang="nb-NO" sz="1275" dirty="0" smtClean="0"/>
              <a:t>i bedriftsdemokratiet – som</a:t>
            </a:r>
          </a:p>
          <a:p>
            <a:pPr marL="177800" lvl="1" indent="0">
              <a:lnSpc>
                <a:spcPct val="70000"/>
              </a:lnSpc>
              <a:buNone/>
            </a:pPr>
            <a:r>
              <a:rPr lang="nb-NO" sz="1275" dirty="0"/>
              <a:t>	</a:t>
            </a:r>
            <a:r>
              <a:rPr lang="nb-NO" sz="1275" dirty="0" smtClean="0"/>
              <a:t> igjen er en forutsetning for velferdsstaten</a:t>
            </a:r>
            <a:endParaRPr lang="nb-NO" sz="1275" dirty="0"/>
          </a:p>
          <a:p>
            <a:pPr lvl="1">
              <a:lnSpc>
                <a:spcPct val="70000"/>
              </a:lnSpc>
            </a:pPr>
            <a:r>
              <a:rPr lang="nb-NO" sz="1275" dirty="0" smtClean="0"/>
              <a:t>Tillitsvalgte </a:t>
            </a:r>
            <a:r>
              <a:rPr lang="nb-NO" sz="1275" dirty="0"/>
              <a:t>skal bistå i utformingen av </a:t>
            </a:r>
            <a:r>
              <a:rPr lang="nb-NO" sz="1275" dirty="0" smtClean="0"/>
              <a:t>personalpolitikken- HA § 13 B nr. 2</a:t>
            </a:r>
            <a:endParaRPr lang="nb-NO" sz="1275" dirty="0"/>
          </a:p>
          <a:p>
            <a:pPr lvl="1">
              <a:lnSpc>
                <a:spcPct val="70000"/>
              </a:lnSpc>
            </a:pPr>
            <a:r>
              <a:rPr lang="nb-NO" sz="1275" dirty="0"/>
              <a:t>Drøftelser av saker i vesentlig grad som berører de ansattes interesser og </a:t>
            </a:r>
            <a:r>
              <a:rPr lang="nb-NO" sz="1275" dirty="0" smtClean="0"/>
              <a:t>sysselsetting - §</a:t>
            </a:r>
          </a:p>
          <a:p>
            <a:pPr marL="177800" lvl="1" indent="0">
              <a:lnSpc>
                <a:spcPct val="70000"/>
              </a:lnSpc>
              <a:buNone/>
            </a:pPr>
            <a:r>
              <a:rPr lang="nb-NO" sz="1275" dirty="0"/>
              <a:t>	</a:t>
            </a:r>
            <a:r>
              <a:rPr lang="nb-NO" sz="1275" dirty="0" smtClean="0"/>
              <a:t> 15 A nr. 5 e) og § 13 B nr. 4</a:t>
            </a:r>
            <a:endParaRPr lang="nb-NO" sz="1275" dirty="0"/>
          </a:p>
          <a:p>
            <a:pPr lvl="1">
              <a:lnSpc>
                <a:spcPct val="70000"/>
              </a:lnSpc>
            </a:pPr>
            <a:r>
              <a:rPr lang="nb-NO" sz="1275" dirty="0"/>
              <a:t>Skal motta all nødvendig informasjon og alle relevante dokumenter</a:t>
            </a:r>
          </a:p>
          <a:p>
            <a:pPr lvl="2">
              <a:lnSpc>
                <a:spcPct val="70000"/>
              </a:lnSpc>
            </a:pPr>
            <a:r>
              <a:rPr lang="nb-NO" sz="1275" dirty="0"/>
              <a:t>Så ”tidlig som mulig</a:t>
            </a:r>
            <a:r>
              <a:rPr lang="nb-NO" sz="1275" dirty="0" smtClean="0"/>
              <a:t>” HA § 13 B nr. 6</a:t>
            </a:r>
            <a:endParaRPr lang="nb-NO" sz="1275" dirty="0"/>
          </a:p>
          <a:p>
            <a:pPr lvl="2">
              <a:lnSpc>
                <a:spcPct val="70000"/>
              </a:lnSpc>
            </a:pPr>
            <a:r>
              <a:rPr lang="nb-NO" sz="1275" dirty="0"/>
              <a:t>Skal sikres reell innflytelse</a:t>
            </a:r>
          </a:p>
          <a:p>
            <a:pPr lvl="1">
              <a:lnSpc>
                <a:spcPct val="70000"/>
              </a:lnSpc>
            </a:pPr>
            <a:r>
              <a:rPr lang="nb-NO" sz="1275" dirty="0"/>
              <a:t>Deltakelse i utvalg, grupper og </a:t>
            </a:r>
            <a:r>
              <a:rPr lang="nb-NO" sz="1275" dirty="0" smtClean="0"/>
              <a:t>prosjekter – HA § 13 B nr. 3</a:t>
            </a:r>
            <a:endParaRPr lang="nb-NO" sz="1275" dirty="0"/>
          </a:p>
          <a:p>
            <a:pPr lvl="1">
              <a:lnSpc>
                <a:spcPct val="70000"/>
              </a:lnSpc>
            </a:pPr>
            <a:r>
              <a:rPr lang="nb-NO" sz="1275" dirty="0"/>
              <a:t>Forholdet til de formelle </a:t>
            </a:r>
            <a:r>
              <a:rPr lang="nb-NO" sz="1275" dirty="0" smtClean="0"/>
              <a:t>samarbeidsorganene – HA §§ 14 og 15</a:t>
            </a:r>
            <a:endParaRPr lang="en-US" sz="1275" dirty="0"/>
          </a:p>
        </p:txBody>
      </p:sp>
    </p:spTree>
    <p:extLst>
      <p:ext uri="{BB962C8B-B14F-4D97-AF65-F5344CB8AC3E}">
        <p14:creationId xmlns:p14="http://schemas.microsoft.com/office/powerpoint/2010/main" val="366900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000" dirty="0"/>
              <a:t>Beslutningstrappen</a:t>
            </a:r>
            <a:r>
              <a:rPr lang="nb-NO" dirty="0"/>
              <a:t> </a:t>
            </a:r>
            <a:br>
              <a:rPr lang="nb-NO" dirty="0"/>
            </a:br>
            <a:r>
              <a:rPr lang="nb-NO" dirty="0"/>
              <a:t>Fra informasjon til eierskap</a:t>
            </a:r>
          </a:p>
        </p:txBody>
      </p:sp>
      <p:sp>
        <p:nvSpPr>
          <p:cNvPr id="5" name="Rektangel 4"/>
          <p:cNvSpPr/>
          <p:nvPr/>
        </p:nvSpPr>
        <p:spPr>
          <a:xfrm>
            <a:off x="405787" y="3943529"/>
            <a:ext cx="1633209" cy="686039"/>
          </a:xfrm>
          <a:prstGeom prst="rect">
            <a:avLst/>
          </a:prstGeom>
          <a:solidFill>
            <a:schemeClr val="accent5">
              <a:lumMod val="5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defTabSz="457189"/>
            <a:r>
              <a:rPr lang="nb-NO" sz="1400" b="1" dirty="0">
                <a:solidFill>
                  <a:prstClr val="white"/>
                </a:solidFill>
              </a:rPr>
              <a:t>INFORMASJON</a:t>
            </a:r>
          </a:p>
        </p:txBody>
      </p:sp>
      <p:sp>
        <p:nvSpPr>
          <p:cNvPr id="6" name="Rektangel 5"/>
          <p:cNvSpPr/>
          <p:nvPr/>
        </p:nvSpPr>
        <p:spPr>
          <a:xfrm>
            <a:off x="2180831" y="3265431"/>
            <a:ext cx="1555437" cy="1372078"/>
          </a:xfrm>
          <a:prstGeom prst="rect">
            <a:avLst/>
          </a:prstGeom>
          <a:solidFill>
            <a:srgbClr val="C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defTabSz="457189"/>
            <a:r>
              <a:rPr lang="nb-NO" sz="1400" b="1" dirty="0">
                <a:solidFill>
                  <a:prstClr val="white"/>
                </a:solidFill>
              </a:rPr>
              <a:t>SIKRE</a:t>
            </a:r>
          </a:p>
          <a:p>
            <a:pPr defTabSz="457189"/>
            <a:r>
              <a:rPr lang="nb-NO" sz="1400" b="1" dirty="0">
                <a:solidFill>
                  <a:prstClr val="white"/>
                </a:solidFill>
              </a:rPr>
              <a:t>FORSTÅELSE</a:t>
            </a:r>
          </a:p>
        </p:txBody>
      </p:sp>
      <p:sp>
        <p:nvSpPr>
          <p:cNvPr id="7" name="Rektangel 6"/>
          <p:cNvSpPr/>
          <p:nvPr/>
        </p:nvSpPr>
        <p:spPr>
          <a:xfrm>
            <a:off x="3862013" y="2578465"/>
            <a:ext cx="1555437" cy="2058116"/>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defTabSz="457189"/>
            <a:endParaRPr lang="nb-NO" sz="1050" dirty="0">
              <a:solidFill>
                <a:prstClr val="white"/>
              </a:solidFill>
            </a:endParaRPr>
          </a:p>
        </p:txBody>
      </p:sp>
      <p:sp>
        <p:nvSpPr>
          <p:cNvPr id="9" name="Rektangel 8"/>
          <p:cNvSpPr/>
          <p:nvPr/>
        </p:nvSpPr>
        <p:spPr>
          <a:xfrm>
            <a:off x="5545066" y="1885413"/>
            <a:ext cx="1555437" cy="2744155"/>
          </a:xfrm>
          <a:prstGeom prst="rect">
            <a:avLst/>
          </a:prstGeom>
          <a:solidFill>
            <a:srgbClr val="0070C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defTabSz="457189"/>
            <a:r>
              <a:rPr lang="nb-NO" sz="1400" b="1" dirty="0">
                <a:solidFill>
                  <a:prstClr val="white"/>
                </a:solidFill>
              </a:rPr>
              <a:t>AKSEPT</a:t>
            </a:r>
          </a:p>
        </p:txBody>
      </p:sp>
      <p:sp>
        <p:nvSpPr>
          <p:cNvPr id="10" name="Rektangel 9"/>
          <p:cNvSpPr/>
          <p:nvPr/>
        </p:nvSpPr>
        <p:spPr>
          <a:xfrm>
            <a:off x="7217089" y="1342565"/>
            <a:ext cx="1555437" cy="3292985"/>
          </a:xfrm>
          <a:prstGeom prst="rect">
            <a:avLst/>
          </a:prstGeom>
          <a:solidFill>
            <a:schemeClr val="accent5">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defTabSz="457189"/>
            <a:r>
              <a:rPr lang="nb-NO" sz="1400" b="1" dirty="0">
                <a:solidFill>
                  <a:prstClr val="white"/>
                </a:solidFill>
              </a:rPr>
              <a:t>EIERSKAP</a:t>
            </a:r>
          </a:p>
        </p:txBody>
      </p:sp>
      <p:sp>
        <p:nvSpPr>
          <p:cNvPr id="12" name="TekstSylinder 11"/>
          <p:cNvSpPr txBox="1"/>
          <p:nvPr/>
        </p:nvSpPr>
        <p:spPr>
          <a:xfrm>
            <a:off x="2180829" y="3738754"/>
            <a:ext cx="1326012" cy="600164"/>
          </a:xfrm>
          <a:prstGeom prst="rect">
            <a:avLst/>
          </a:prstGeom>
          <a:noFill/>
          <a:ln>
            <a:noFill/>
          </a:ln>
        </p:spPr>
        <p:txBody>
          <a:bodyPr wrap="square" rtlCol="0">
            <a:spAutoFit/>
          </a:bodyPr>
          <a:lstStyle/>
          <a:p>
            <a:pPr defTabSz="457189"/>
            <a:r>
              <a:rPr lang="nb-NO" sz="1100" b="1" dirty="0">
                <a:solidFill>
                  <a:prstClr val="white"/>
                </a:solidFill>
                <a:cs typeface="Calibri" panose="020F0502020204030204" pitchFamily="34" charset="0"/>
              </a:rPr>
              <a:t>Har vi forstått hva dette dreier seg om?</a:t>
            </a:r>
          </a:p>
        </p:txBody>
      </p:sp>
      <p:sp>
        <p:nvSpPr>
          <p:cNvPr id="14" name="TekstSylinder 13"/>
          <p:cNvSpPr txBox="1"/>
          <p:nvPr/>
        </p:nvSpPr>
        <p:spPr>
          <a:xfrm>
            <a:off x="5547087" y="2142779"/>
            <a:ext cx="1244350" cy="769441"/>
          </a:xfrm>
          <a:prstGeom prst="rect">
            <a:avLst/>
          </a:prstGeom>
          <a:noFill/>
          <a:ln>
            <a:noFill/>
          </a:ln>
        </p:spPr>
        <p:txBody>
          <a:bodyPr wrap="square" rtlCol="0">
            <a:spAutoFit/>
          </a:bodyPr>
          <a:lstStyle>
            <a:defPPr>
              <a:defRPr lang="en-US"/>
            </a:defPPr>
            <a:lvl1pPr>
              <a:defRPr sz="1200" b="1">
                <a:solidFill>
                  <a:schemeClr val="bg1"/>
                </a:solidFill>
                <a:latin typeface="Calibri" panose="020F0502020204030204" pitchFamily="34" charset="0"/>
                <a:cs typeface="Calibri" panose="020F0502020204030204" pitchFamily="34" charset="0"/>
              </a:defRPr>
            </a:lvl1pPr>
          </a:lstStyle>
          <a:p>
            <a:pPr defTabSz="457189"/>
            <a:r>
              <a:rPr lang="nb-NO" sz="1100" dirty="0">
                <a:solidFill>
                  <a:prstClr val="white"/>
                </a:solidFill>
              </a:rPr>
              <a:t>Aksept kan gis når vi har forstått konsekvensen av endringene</a:t>
            </a:r>
          </a:p>
        </p:txBody>
      </p:sp>
      <p:sp>
        <p:nvSpPr>
          <p:cNvPr id="15" name="Oppoverbuet pil 14"/>
          <p:cNvSpPr/>
          <p:nvPr/>
        </p:nvSpPr>
        <p:spPr>
          <a:xfrm rot="9347216">
            <a:off x="632916" y="1694162"/>
            <a:ext cx="5531983" cy="1207888"/>
          </a:xfrm>
          <a:prstGeom prst="curvedUpArrow">
            <a:avLst>
              <a:gd name="adj1" fmla="val 19884"/>
              <a:gd name="adj2" fmla="val 56400"/>
              <a:gd name="adj3" fmla="val 17773"/>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nb-NO" sz="1350">
              <a:solidFill>
                <a:prstClr val="black"/>
              </a:solidFill>
            </a:endParaRPr>
          </a:p>
        </p:txBody>
      </p:sp>
      <p:sp>
        <p:nvSpPr>
          <p:cNvPr id="13" name="TekstSylinder 12"/>
          <p:cNvSpPr txBox="1"/>
          <p:nvPr/>
        </p:nvSpPr>
        <p:spPr>
          <a:xfrm>
            <a:off x="3885085" y="2605249"/>
            <a:ext cx="1547660" cy="877163"/>
          </a:xfrm>
          <a:prstGeom prst="rect">
            <a:avLst/>
          </a:prstGeom>
          <a:noFill/>
          <a:ln>
            <a:noFill/>
          </a:ln>
        </p:spPr>
        <p:txBody>
          <a:bodyPr wrap="square" rtlCol="0">
            <a:spAutoFit/>
          </a:bodyPr>
          <a:lstStyle>
            <a:defPPr>
              <a:defRPr lang="en-US"/>
            </a:defPPr>
            <a:lvl1pPr>
              <a:defRPr sz="1200" b="1">
                <a:solidFill>
                  <a:schemeClr val="bg1"/>
                </a:solidFill>
                <a:latin typeface="Calibri" panose="020F0502020204030204" pitchFamily="34" charset="0"/>
                <a:cs typeface="Calibri" panose="020F0502020204030204" pitchFamily="34" charset="0"/>
              </a:defRPr>
            </a:lvl1pPr>
          </a:lstStyle>
          <a:p>
            <a:pPr defTabSz="457189"/>
            <a:r>
              <a:rPr lang="nb-NO" sz="1400" dirty="0">
                <a:solidFill>
                  <a:prstClr val="white"/>
                </a:solidFill>
              </a:rPr>
              <a:t>DRØFTINGER OG KONSEKVENS-UTREDNINGER</a:t>
            </a:r>
          </a:p>
          <a:p>
            <a:pPr defTabSz="457189"/>
            <a:endParaRPr lang="nb-NO" sz="900" dirty="0">
              <a:solidFill>
                <a:prstClr val="white"/>
              </a:solidFill>
            </a:endParaRPr>
          </a:p>
        </p:txBody>
      </p:sp>
      <p:sp>
        <p:nvSpPr>
          <p:cNvPr id="16" name="TekstSylinder 15"/>
          <p:cNvSpPr txBox="1"/>
          <p:nvPr/>
        </p:nvSpPr>
        <p:spPr>
          <a:xfrm>
            <a:off x="405787" y="4171132"/>
            <a:ext cx="1633209" cy="261610"/>
          </a:xfrm>
          <a:prstGeom prst="rect">
            <a:avLst/>
          </a:prstGeom>
          <a:noFill/>
          <a:ln>
            <a:noFill/>
          </a:ln>
        </p:spPr>
        <p:txBody>
          <a:bodyPr wrap="square" rtlCol="0">
            <a:spAutoFit/>
          </a:bodyPr>
          <a:lstStyle/>
          <a:p>
            <a:pPr defTabSz="457189"/>
            <a:r>
              <a:rPr lang="nb-NO" sz="1100" b="1" dirty="0">
                <a:solidFill>
                  <a:prstClr val="white"/>
                </a:solidFill>
                <a:cs typeface="Calibri" panose="020F0502020204030204" pitchFamily="34" charset="0"/>
              </a:rPr>
              <a:t>Påtenkte endringer</a:t>
            </a:r>
          </a:p>
        </p:txBody>
      </p:sp>
      <p:sp>
        <p:nvSpPr>
          <p:cNvPr id="4" name="TekstSylinder 3"/>
          <p:cNvSpPr txBox="1"/>
          <p:nvPr/>
        </p:nvSpPr>
        <p:spPr>
          <a:xfrm>
            <a:off x="3885085" y="3255038"/>
            <a:ext cx="1421395" cy="600164"/>
          </a:xfrm>
          <a:prstGeom prst="rect">
            <a:avLst/>
          </a:prstGeom>
          <a:noFill/>
        </p:spPr>
        <p:txBody>
          <a:bodyPr wrap="square" rtlCol="0">
            <a:spAutoFit/>
          </a:bodyPr>
          <a:lstStyle/>
          <a:p>
            <a:pPr defTabSz="457189"/>
            <a:r>
              <a:rPr lang="nb-NO" sz="1100" b="1" dirty="0">
                <a:solidFill>
                  <a:prstClr val="white"/>
                </a:solidFill>
              </a:rPr>
              <a:t>Hva er konsekvensen av den gitte informasjonen?</a:t>
            </a:r>
          </a:p>
        </p:txBody>
      </p:sp>
      <p:sp>
        <p:nvSpPr>
          <p:cNvPr id="20" name="Oppoverbuet pil 19"/>
          <p:cNvSpPr/>
          <p:nvPr/>
        </p:nvSpPr>
        <p:spPr>
          <a:xfrm rot="20326447" flipV="1">
            <a:off x="914926" y="1596991"/>
            <a:ext cx="5455124" cy="1143593"/>
          </a:xfrm>
          <a:prstGeom prst="curvedUpArrow">
            <a:avLst>
              <a:gd name="adj1" fmla="val 19884"/>
              <a:gd name="adj2" fmla="val 56400"/>
              <a:gd name="adj3" fmla="val 17773"/>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nb-NO" sz="1350">
              <a:solidFill>
                <a:prstClr val="black"/>
              </a:solidFill>
            </a:endParaRPr>
          </a:p>
        </p:txBody>
      </p:sp>
    </p:spTree>
    <p:extLst>
      <p:ext uri="{BB962C8B-B14F-4D97-AF65-F5344CB8AC3E}">
        <p14:creationId xmlns:p14="http://schemas.microsoft.com/office/powerpoint/2010/main" val="267117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p:bldP spid="14" grpId="0"/>
      <p:bldP spid="15" grpId="0" animBg="1"/>
      <p:bldP spid="13" grpId="0"/>
      <p:bldP spid="16"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nummer 3"/>
          <p:cNvSpPr>
            <a:spLocks noGrp="1"/>
          </p:cNvSpPr>
          <p:nvPr>
            <p:ph type="sldNum" sz="quarter" idx="4294967295"/>
          </p:nvPr>
        </p:nvSpPr>
        <p:spPr>
          <a:xfrm>
            <a:off x="1428750" y="5214938"/>
            <a:ext cx="1600200" cy="273844"/>
          </a:xfrm>
          <a:prstGeom prst="rect">
            <a:avLst/>
          </a:prstGeom>
        </p:spPr>
        <p:txBody>
          <a:bodyPr/>
          <a:lstStyle/>
          <a:p>
            <a:pPr algn="l">
              <a:defRPr/>
            </a:pPr>
            <a:fld id="{B6AD7705-F768-49C1-93F2-63791BFC0309}" type="slidenum">
              <a:rPr lang="nb-NO" altLang="nb-NO">
                <a:solidFill>
                  <a:prstClr val="black">
                    <a:tint val="75000"/>
                  </a:prstClr>
                </a:solidFill>
              </a:rPr>
              <a:pPr algn="l">
                <a:defRPr/>
              </a:pPr>
              <a:t>15</a:t>
            </a:fld>
            <a:endParaRPr lang="nb-NO" altLang="nb-NO">
              <a:solidFill>
                <a:prstClr val="black">
                  <a:tint val="75000"/>
                </a:prstClr>
              </a:solidFill>
            </a:endParaRPr>
          </a:p>
        </p:txBody>
      </p:sp>
      <p:sp>
        <p:nvSpPr>
          <p:cNvPr id="14339" name="Rectangle 2"/>
          <p:cNvSpPr>
            <a:spLocks noGrp="1" noChangeArrowheads="1"/>
          </p:cNvSpPr>
          <p:nvPr>
            <p:ph type="title"/>
          </p:nvPr>
        </p:nvSpPr>
        <p:spPr>
          <a:xfrm>
            <a:off x="1402556" y="31270"/>
            <a:ext cx="6210300" cy="857250"/>
          </a:xfrm>
        </p:spPr>
        <p:txBody>
          <a:bodyPr/>
          <a:lstStyle/>
          <a:p>
            <a:pPr algn="ctr" eaLnBrk="1" hangingPunct="1"/>
            <a:r>
              <a:rPr lang="nb-NO" sz="2100" dirty="0"/>
              <a:t>Seks beslutningshensyn i valg av handling</a:t>
            </a:r>
            <a:endParaRPr lang="en-US" sz="2100" dirty="0"/>
          </a:p>
        </p:txBody>
      </p:sp>
      <p:sp>
        <p:nvSpPr>
          <p:cNvPr id="14340" name="Oval 3"/>
          <p:cNvSpPr>
            <a:spLocks noChangeArrowheads="1"/>
          </p:cNvSpPr>
          <p:nvPr/>
        </p:nvSpPr>
        <p:spPr bwMode="auto">
          <a:xfrm>
            <a:off x="3994549" y="1641872"/>
            <a:ext cx="3077765" cy="3024188"/>
          </a:xfrm>
          <a:prstGeom prst="ellipse">
            <a:avLst/>
          </a:prstGeom>
          <a:noFill/>
          <a:ln w="9525">
            <a:noFill/>
            <a:round/>
            <a:headEnd/>
            <a:tailEnd/>
          </a:ln>
        </p:spPr>
        <p:txBody>
          <a:bodyPr wrap="none" anchor="ctr"/>
          <a:lstStyle/>
          <a:p>
            <a:endParaRPr lang="nb-NO" sz="1350">
              <a:solidFill>
                <a:prstClr val="black"/>
              </a:solidFill>
            </a:endParaRPr>
          </a:p>
        </p:txBody>
      </p:sp>
      <p:sp>
        <p:nvSpPr>
          <p:cNvPr id="14341" name="Oval 4"/>
          <p:cNvSpPr>
            <a:spLocks noChangeArrowheads="1"/>
          </p:cNvSpPr>
          <p:nvPr/>
        </p:nvSpPr>
        <p:spPr bwMode="auto">
          <a:xfrm>
            <a:off x="3021808" y="1426369"/>
            <a:ext cx="2917031" cy="2915841"/>
          </a:xfrm>
          <a:prstGeom prst="ellipse">
            <a:avLst/>
          </a:prstGeom>
          <a:noFill/>
          <a:ln w="38100">
            <a:solidFill>
              <a:schemeClr val="tx1"/>
            </a:solidFill>
            <a:round/>
            <a:headEnd/>
            <a:tailEnd/>
          </a:ln>
        </p:spPr>
        <p:txBody>
          <a:bodyPr wrap="none" anchor="ctr"/>
          <a:lstStyle/>
          <a:p>
            <a:endParaRPr lang="nb-NO" sz="1350">
              <a:solidFill>
                <a:prstClr val="black"/>
              </a:solidFill>
            </a:endParaRPr>
          </a:p>
        </p:txBody>
      </p:sp>
      <p:sp>
        <p:nvSpPr>
          <p:cNvPr id="14342" name="Line 5"/>
          <p:cNvSpPr>
            <a:spLocks noChangeShapeType="1"/>
          </p:cNvSpPr>
          <p:nvPr/>
        </p:nvSpPr>
        <p:spPr bwMode="auto">
          <a:xfrm>
            <a:off x="3021808" y="2883694"/>
            <a:ext cx="2917031" cy="0"/>
          </a:xfrm>
          <a:prstGeom prst="line">
            <a:avLst/>
          </a:prstGeom>
          <a:noFill/>
          <a:ln w="28575">
            <a:solidFill>
              <a:schemeClr val="tx1"/>
            </a:solidFill>
            <a:round/>
            <a:headEnd/>
            <a:tailEnd/>
          </a:ln>
        </p:spPr>
        <p:txBody>
          <a:bodyPr/>
          <a:lstStyle/>
          <a:p>
            <a:endParaRPr lang="nb-NO" sz="1350">
              <a:solidFill>
                <a:prstClr val="black"/>
              </a:solidFill>
            </a:endParaRPr>
          </a:p>
        </p:txBody>
      </p:sp>
      <p:sp>
        <p:nvSpPr>
          <p:cNvPr id="14343" name="Line 6"/>
          <p:cNvSpPr>
            <a:spLocks noChangeShapeType="1"/>
          </p:cNvSpPr>
          <p:nvPr/>
        </p:nvSpPr>
        <p:spPr bwMode="auto">
          <a:xfrm>
            <a:off x="3724275" y="1641874"/>
            <a:ext cx="1620441" cy="2430065"/>
          </a:xfrm>
          <a:prstGeom prst="line">
            <a:avLst/>
          </a:prstGeom>
          <a:noFill/>
          <a:ln w="28575">
            <a:solidFill>
              <a:schemeClr val="tx1"/>
            </a:solidFill>
            <a:round/>
            <a:headEnd/>
            <a:tailEnd/>
          </a:ln>
        </p:spPr>
        <p:txBody>
          <a:bodyPr/>
          <a:lstStyle/>
          <a:p>
            <a:endParaRPr lang="nb-NO" sz="1350">
              <a:solidFill>
                <a:prstClr val="black"/>
              </a:solidFill>
            </a:endParaRPr>
          </a:p>
        </p:txBody>
      </p:sp>
      <p:sp>
        <p:nvSpPr>
          <p:cNvPr id="14344" name="Line 7"/>
          <p:cNvSpPr>
            <a:spLocks noChangeShapeType="1"/>
          </p:cNvSpPr>
          <p:nvPr/>
        </p:nvSpPr>
        <p:spPr bwMode="auto">
          <a:xfrm flipV="1">
            <a:off x="3562350" y="1696642"/>
            <a:ext cx="1782366" cy="2321719"/>
          </a:xfrm>
          <a:prstGeom prst="line">
            <a:avLst/>
          </a:prstGeom>
          <a:noFill/>
          <a:ln w="28575">
            <a:solidFill>
              <a:schemeClr val="tx1"/>
            </a:solidFill>
            <a:round/>
            <a:headEnd/>
            <a:tailEnd/>
          </a:ln>
        </p:spPr>
        <p:txBody>
          <a:bodyPr/>
          <a:lstStyle/>
          <a:p>
            <a:endParaRPr lang="nb-NO" sz="1350">
              <a:solidFill>
                <a:prstClr val="black"/>
              </a:solidFill>
            </a:endParaRPr>
          </a:p>
        </p:txBody>
      </p:sp>
      <p:sp>
        <p:nvSpPr>
          <p:cNvPr id="14345" name="Text Box 8"/>
          <p:cNvSpPr txBox="1">
            <a:spLocks noChangeArrowheads="1"/>
          </p:cNvSpPr>
          <p:nvPr/>
        </p:nvSpPr>
        <p:spPr bwMode="auto">
          <a:xfrm>
            <a:off x="4108848" y="1775222"/>
            <a:ext cx="1350169"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prstClr val="black"/>
                </a:solidFill>
              </a:rPr>
              <a:t>      </a:t>
            </a:r>
            <a:r>
              <a:rPr lang="nb-NO" sz="1350" dirty="0">
                <a:solidFill>
                  <a:srgbClr val="8B1F1E"/>
                </a:solidFill>
              </a:rPr>
              <a:t>JUS</a:t>
            </a:r>
            <a:endParaRPr lang="en-US" sz="1350" dirty="0">
              <a:solidFill>
                <a:srgbClr val="8B1F1E"/>
              </a:solidFill>
            </a:endParaRPr>
          </a:p>
        </p:txBody>
      </p:sp>
      <p:sp>
        <p:nvSpPr>
          <p:cNvPr id="14346" name="Text Box 9"/>
          <p:cNvSpPr txBox="1">
            <a:spLocks noChangeArrowheads="1"/>
          </p:cNvSpPr>
          <p:nvPr/>
        </p:nvSpPr>
        <p:spPr bwMode="auto">
          <a:xfrm>
            <a:off x="4894661" y="2408635"/>
            <a:ext cx="972740"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srgbClr val="8B1F1E"/>
                </a:solidFill>
              </a:rPr>
              <a:t>IDENTITET</a:t>
            </a:r>
            <a:endParaRPr lang="en-US" sz="1350" dirty="0">
              <a:solidFill>
                <a:srgbClr val="8B1F1E"/>
              </a:solidFill>
            </a:endParaRPr>
          </a:p>
        </p:txBody>
      </p:sp>
      <p:sp>
        <p:nvSpPr>
          <p:cNvPr id="14347" name="Text Box 10"/>
          <p:cNvSpPr txBox="1">
            <a:spLocks noChangeArrowheads="1"/>
          </p:cNvSpPr>
          <p:nvPr/>
        </p:nvSpPr>
        <p:spPr bwMode="auto">
          <a:xfrm>
            <a:off x="5063730" y="3120628"/>
            <a:ext cx="864394"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srgbClr val="8B1F1E"/>
                </a:solidFill>
              </a:rPr>
              <a:t>MORAL</a:t>
            </a:r>
            <a:endParaRPr lang="en-US" sz="1350" dirty="0">
              <a:solidFill>
                <a:srgbClr val="8B1F1E"/>
              </a:solidFill>
            </a:endParaRPr>
          </a:p>
        </p:txBody>
      </p:sp>
      <p:sp>
        <p:nvSpPr>
          <p:cNvPr id="14348" name="Text Box 11"/>
          <p:cNvSpPr txBox="1">
            <a:spLocks noChangeArrowheads="1"/>
          </p:cNvSpPr>
          <p:nvPr/>
        </p:nvSpPr>
        <p:spPr bwMode="auto">
          <a:xfrm>
            <a:off x="3956447" y="3670697"/>
            <a:ext cx="1404938"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srgbClr val="8B1F1E"/>
                </a:solidFill>
              </a:rPr>
              <a:t>OMDØMME</a:t>
            </a:r>
            <a:endParaRPr lang="en-US" sz="1350" dirty="0">
              <a:solidFill>
                <a:srgbClr val="8B1F1E"/>
              </a:solidFill>
            </a:endParaRPr>
          </a:p>
        </p:txBody>
      </p:sp>
      <p:sp>
        <p:nvSpPr>
          <p:cNvPr id="14349" name="Text Box 12"/>
          <p:cNvSpPr txBox="1">
            <a:spLocks noChangeArrowheads="1"/>
          </p:cNvSpPr>
          <p:nvPr/>
        </p:nvSpPr>
        <p:spPr bwMode="auto">
          <a:xfrm>
            <a:off x="3184924" y="3043237"/>
            <a:ext cx="1134665"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srgbClr val="8B1F1E"/>
                </a:solidFill>
              </a:rPr>
              <a:t>ØKONOMI</a:t>
            </a:r>
            <a:endParaRPr lang="en-US" sz="1350" dirty="0">
              <a:solidFill>
                <a:srgbClr val="8B1F1E"/>
              </a:solidFill>
            </a:endParaRPr>
          </a:p>
        </p:txBody>
      </p:sp>
      <p:sp>
        <p:nvSpPr>
          <p:cNvPr id="14350" name="Text Box 13"/>
          <p:cNvSpPr txBox="1">
            <a:spLocks noChangeArrowheads="1"/>
          </p:cNvSpPr>
          <p:nvPr/>
        </p:nvSpPr>
        <p:spPr bwMode="auto">
          <a:xfrm>
            <a:off x="3371850" y="2289572"/>
            <a:ext cx="971550" cy="300082"/>
          </a:xfrm>
          <a:prstGeom prst="rect">
            <a:avLst/>
          </a:prstGeom>
          <a:noFill/>
          <a:ln w="9525">
            <a:noFill/>
            <a:miter lim="800000"/>
            <a:headEnd/>
            <a:tailEnd/>
          </a:ln>
        </p:spPr>
        <p:txBody>
          <a:bodyPr>
            <a:spAutoFit/>
          </a:bodyPr>
          <a:lstStyle/>
          <a:p>
            <a:pPr marL="257175" indent="-257175">
              <a:spcBef>
                <a:spcPct val="50000"/>
              </a:spcBef>
            </a:pPr>
            <a:r>
              <a:rPr lang="nb-NO" sz="1350" dirty="0">
                <a:solidFill>
                  <a:srgbClr val="8B1F1E"/>
                </a:solidFill>
              </a:rPr>
              <a:t>ETIKK</a:t>
            </a:r>
            <a:endParaRPr lang="en-US" sz="1350" dirty="0">
              <a:solidFill>
                <a:srgbClr val="8B1F1E"/>
              </a:solidFill>
            </a:endParaRPr>
          </a:p>
        </p:txBody>
      </p:sp>
      <p:sp>
        <p:nvSpPr>
          <p:cNvPr id="14351" name="Text Box 14"/>
          <p:cNvSpPr txBox="1">
            <a:spLocks noChangeArrowheads="1"/>
          </p:cNvSpPr>
          <p:nvPr/>
        </p:nvSpPr>
        <p:spPr bwMode="auto">
          <a:xfrm>
            <a:off x="4027885" y="1079897"/>
            <a:ext cx="1403747" cy="300082"/>
          </a:xfrm>
          <a:prstGeom prst="rect">
            <a:avLst/>
          </a:prstGeom>
          <a:noFill/>
          <a:ln w="9525">
            <a:noFill/>
            <a:miter lim="800000"/>
            <a:headEnd/>
            <a:tailEnd/>
          </a:ln>
        </p:spPr>
        <p:txBody>
          <a:bodyPr>
            <a:spAutoFit/>
          </a:bodyPr>
          <a:lstStyle/>
          <a:p>
            <a:pPr marL="257175" indent="-257175">
              <a:spcBef>
                <a:spcPct val="50000"/>
              </a:spcBef>
            </a:pPr>
            <a:r>
              <a:rPr lang="nb-NO" sz="1350">
                <a:solidFill>
                  <a:prstClr val="black"/>
                </a:solidFill>
              </a:rPr>
              <a:t>Er det lov?</a:t>
            </a:r>
            <a:endParaRPr lang="en-US" sz="1350">
              <a:solidFill>
                <a:prstClr val="black"/>
              </a:solidFill>
            </a:endParaRPr>
          </a:p>
        </p:txBody>
      </p:sp>
      <p:sp>
        <p:nvSpPr>
          <p:cNvPr id="14352" name="Text Box 15"/>
          <p:cNvSpPr txBox="1">
            <a:spLocks noChangeArrowheads="1"/>
          </p:cNvSpPr>
          <p:nvPr/>
        </p:nvSpPr>
        <p:spPr bwMode="auto">
          <a:xfrm>
            <a:off x="5884069" y="1750219"/>
            <a:ext cx="2052638" cy="507831"/>
          </a:xfrm>
          <a:prstGeom prst="rect">
            <a:avLst/>
          </a:prstGeom>
          <a:noFill/>
          <a:ln w="9525">
            <a:noFill/>
            <a:miter lim="800000"/>
            <a:headEnd/>
            <a:tailEnd/>
          </a:ln>
        </p:spPr>
        <p:txBody>
          <a:bodyPr>
            <a:spAutoFit/>
          </a:bodyPr>
          <a:lstStyle/>
          <a:p>
            <a:pPr>
              <a:spcBef>
                <a:spcPct val="50000"/>
              </a:spcBef>
            </a:pPr>
            <a:r>
              <a:rPr lang="nb-NO" sz="1350">
                <a:solidFill>
                  <a:prstClr val="black"/>
                </a:solidFill>
              </a:rPr>
              <a:t>Er det i samsvar med </a:t>
            </a:r>
            <a:br>
              <a:rPr lang="nb-NO" sz="1350">
                <a:solidFill>
                  <a:prstClr val="black"/>
                </a:solidFill>
              </a:rPr>
            </a:br>
            <a:r>
              <a:rPr lang="nb-NO" sz="1350">
                <a:solidFill>
                  <a:prstClr val="black"/>
                </a:solidFill>
              </a:rPr>
              <a:t>våre verdier?</a:t>
            </a:r>
            <a:endParaRPr lang="en-US" sz="1350">
              <a:solidFill>
                <a:prstClr val="black"/>
              </a:solidFill>
            </a:endParaRPr>
          </a:p>
        </p:txBody>
      </p:sp>
      <p:sp>
        <p:nvSpPr>
          <p:cNvPr id="14353" name="Text Box 16"/>
          <p:cNvSpPr txBox="1">
            <a:spLocks noChangeArrowheads="1"/>
          </p:cNvSpPr>
          <p:nvPr/>
        </p:nvSpPr>
        <p:spPr bwMode="auto">
          <a:xfrm>
            <a:off x="5900738" y="3370660"/>
            <a:ext cx="1620441" cy="300082"/>
          </a:xfrm>
          <a:prstGeom prst="rect">
            <a:avLst/>
          </a:prstGeom>
          <a:noFill/>
          <a:ln w="9525">
            <a:noFill/>
            <a:miter lim="800000"/>
            <a:headEnd/>
            <a:tailEnd/>
          </a:ln>
        </p:spPr>
        <p:txBody>
          <a:bodyPr>
            <a:spAutoFit/>
          </a:bodyPr>
          <a:lstStyle/>
          <a:p>
            <a:pPr marL="257175" indent="-257175">
              <a:spcBef>
                <a:spcPct val="50000"/>
              </a:spcBef>
            </a:pPr>
            <a:r>
              <a:rPr lang="nb-NO" sz="1350">
                <a:solidFill>
                  <a:prstClr val="black"/>
                </a:solidFill>
              </a:rPr>
              <a:t>Er det riktig?</a:t>
            </a:r>
            <a:endParaRPr lang="en-US" sz="1350">
              <a:solidFill>
                <a:prstClr val="black"/>
              </a:solidFill>
            </a:endParaRPr>
          </a:p>
        </p:txBody>
      </p:sp>
      <p:sp>
        <p:nvSpPr>
          <p:cNvPr id="14354" name="Text Box 17"/>
          <p:cNvSpPr txBox="1">
            <a:spLocks noChangeArrowheads="1"/>
          </p:cNvSpPr>
          <p:nvPr/>
        </p:nvSpPr>
        <p:spPr bwMode="auto">
          <a:xfrm>
            <a:off x="3426619" y="4411266"/>
            <a:ext cx="3239691" cy="300082"/>
          </a:xfrm>
          <a:prstGeom prst="rect">
            <a:avLst/>
          </a:prstGeom>
          <a:noFill/>
          <a:ln w="9525">
            <a:noFill/>
            <a:miter lim="800000"/>
            <a:headEnd/>
            <a:tailEnd/>
          </a:ln>
        </p:spPr>
        <p:txBody>
          <a:bodyPr>
            <a:spAutoFit/>
          </a:bodyPr>
          <a:lstStyle/>
          <a:p>
            <a:pPr marL="257175" indent="-257175">
              <a:spcBef>
                <a:spcPct val="50000"/>
              </a:spcBef>
            </a:pPr>
            <a:r>
              <a:rPr lang="nb-NO" sz="1350">
                <a:solidFill>
                  <a:prstClr val="black"/>
                </a:solidFill>
              </a:rPr>
              <a:t>Beholder vi vår troverdighet?</a:t>
            </a:r>
            <a:endParaRPr lang="en-US" sz="1350">
              <a:solidFill>
                <a:prstClr val="black"/>
              </a:solidFill>
            </a:endParaRPr>
          </a:p>
        </p:txBody>
      </p:sp>
      <p:sp>
        <p:nvSpPr>
          <p:cNvPr id="14355" name="Text Box 18"/>
          <p:cNvSpPr txBox="1">
            <a:spLocks noChangeArrowheads="1"/>
          </p:cNvSpPr>
          <p:nvPr/>
        </p:nvSpPr>
        <p:spPr bwMode="auto">
          <a:xfrm>
            <a:off x="1749030" y="3387328"/>
            <a:ext cx="1620440" cy="300082"/>
          </a:xfrm>
          <a:prstGeom prst="rect">
            <a:avLst/>
          </a:prstGeom>
          <a:noFill/>
          <a:ln w="9525">
            <a:noFill/>
            <a:miter lim="800000"/>
            <a:headEnd/>
            <a:tailEnd/>
          </a:ln>
        </p:spPr>
        <p:txBody>
          <a:bodyPr>
            <a:spAutoFit/>
          </a:bodyPr>
          <a:lstStyle/>
          <a:p>
            <a:pPr marL="257175" indent="-257175">
              <a:spcBef>
                <a:spcPct val="50000"/>
              </a:spcBef>
            </a:pPr>
            <a:r>
              <a:rPr lang="nb-NO" sz="1350">
                <a:solidFill>
                  <a:prstClr val="black"/>
                </a:solidFill>
              </a:rPr>
              <a:t>Lønner det seg?</a:t>
            </a:r>
            <a:endParaRPr lang="en-US" sz="1350">
              <a:solidFill>
                <a:prstClr val="black"/>
              </a:solidFill>
            </a:endParaRPr>
          </a:p>
        </p:txBody>
      </p:sp>
      <p:sp>
        <p:nvSpPr>
          <p:cNvPr id="14356" name="Text Box 19"/>
          <p:cNvSpPr txBox="1">
            <a:spLocks noChangeArrowheads="1"/>
          </p:cNvSpPr>
          <p:nvPr/>
        </p:nvSpPr>
        <p:spPr bwMode="auto">
          <a:xfrm>
            <a:off x="2046685" y="1803798"/>
            <a:ext cx="1243013" cy="507831"/>
          </a:xfrm>
          <a:prstGeom prst="rect">
            <a:avLst/>
          </a:prstGeom>
          <a:noFill/>
          <a:ln w="9525">
            <a:noFill/>
            <a:miter lim="800000"/>
            <a:headEnd/>
            <a:tailEnd/>
          </a:ln>
        </p:spPr>
        <p:txBody>
          <a:bodyPr>
            <a:spAutoFit/>
          </a:bodyPr>
          <a:lstStyle/>
          <a:p>
            <a:pPr>
              <a:spcBef>
                <a:spcPct val="50000"/>
              </a:spcBef>
            </a:pPr>
            <a:r>
              <a:rPr lang="nb-NO" sz="1350">
                <a:solidFill>
                  <a:prstClr val="black"/>
                </a:solidFill>
              </a:rPr>
              <a:t>Lar det seg begrunne?</a:t>
            </a:r>
            <a:endParaRPr lang="en-US" sz="1350">
              <a:solidFill>
                <a:prstClr val="black"/>
              </a:solidFill>
            </a:endParaRPr>
          </a:p>
        </p:txBody>
      </p:sp>
      <p:sp>
        <p:nvSpPr>
          <p:cNvPr id="14357" name="Oval 20"/>
          <p:cNvSpPr>
            <a:spLocks noChangeArrowheads="1"/>
          </p:cNvSpPr>
          <p:nvPr/>
        </p:nvSpPr>
        <p:spPr bwMode="auto">
          <a:xfrm>
            <a:off x="4264819" y="2614613"/>
            <a:ext cx="485775" cy="485775"/>
          </a:xfrm>
          <a:prstGeom prst="ellipse">
            <a:avLst/>
          </a:prstGeom>
          <a:solidFill>
            <a:srgbClr val="2B899A"/>
          </a:solidFill>
          <a:ln w="28575">
            <a:solidFill>
              <a:schemeClr val="tx1"/>
            </a:solidFill>
            <a:round/>
            <a:headEnd/>
            <a:tailEnd/>
          </a:ln>
        </p:spPr>
        <p:txBody>
          <a:bodyPr wrap="none" anchor="ctr"/>
          <a:lstStyle/>
          <a:p>
            <a:endParaRPr lang="nb-NO" sz="1350">
              <a:solidFill>
                <a:prstClr val="black"/>
              </a:solidFill>
            </a:endParaRPr>
          </a:p>
        </p:txBody>
      </p:sp>
      <p:sp>
        <p:nvSpPr>
          <p:cNvPr id="14358" name="Text Box 22"/>
          <p:cNvSpPr txBox="1">
            <a:spLocks noChangeArrowheads="1"/>
          </p:cNvSpPr>
          <p:nvPr/>
        </p:nvSpPr>
        <p:spPr bwMode="auto">
          <a:xfrm>
            <a:off x="6041232" y="4513661"/>
            <a:ext cx="1808560" cy="297517"/>
          </a:xfrm>
          <a:prstGeom prst="rect">
            <a:avLst/>
          </a:prstGeom>
          <a:noFill/>
          <a:ln w="9525">
            <a:noFill/>
            <a:miter lim="800000"/>
            <a:headEnd/>
            <a:tailEnd/>
          </a:ln>
        </p:spPr>
        <p:txBody>
          <a:bodyPr>
            <a:spAutoFit/>
          </a:bodyPr>
          <a:lstStyle/>
          <a:p>
            <a:pPr lvl="1">
              <a:lnSpc>
                <a:spcPts val="750"/>
              </a:lnSpc>
              <a:spcBef>
                <a:spcPct val="50000"/>
              </a:spcBef>
            </a:pPr>
            <a:r>
              <a:rPr lang="nb-NO" sz="600">
                <a:solidFill>
                  <a:prstClr val="black"/>
                </a:solidFill>
              </a:rPr>
              <a:t>Fra ”Se gorillaen! Etikk i arbeid” Kvalnes, Universitetsforlaget 2006</a:t>
            </a:r>
            <a:endParaRPr lang="en-US" sz="600">
              <a:solidFill>
                <a:prstClr val="black"/>
              </a:solidFill>
            </a:endParaRPr>
          </a:p>
        </p:txBody>
      </p:sp>
      <p:sp>
        <p:nvSpPr>
          <p:cNvPr id="14359" name="TekstSylinder 24"/>
          <p:cNvSpPr txBox="1">
            <a:spLocks noChangeArrowheads="1"/>
          </p:cNvSpPr>
          <p:nvPr/>
        </p:nvSpPr>
        <p:spPr bwMode="auto">
          <a:xfrm>
            <a:off x="4039791" y="2638426"/>
            <a:ext cx="937022" cy="473206"/>
          </a:xfrm>
          <a:prstGeom prst="rect">
            <a:avLst/>
          </a:prstGeom>
          <a:noFill/>
          <a:ln w="9525">
            <a:noFill/>
            <a:miter lim="800000"/>
            <a:headEnd/>
            <a:tailEnd/>
          </a:ln>
        </p:spPr>
        <p:txBody>
          <a:bodyPr>
            <a:spAutoFit/>
          </a:bodyPr>
          <a:lstStyle/>
          <a:p>
            <a:pPr algn="ctr"/>
            <a:r>
              <a:rPr lang="nb-NO" sz="825" b="1">
                <a:solidFill>
                  <a:prstClr val="white"/>
                </a:solidFill>
              </a:rPr>
              <a:t>HVA </a:t>
            </a:r>
          </a:p>
          <a:p>
            <a:pPr algn="ctr"/>
            <a:r>
              <a:rPr lang="nb-NO" sz="825" b="1">
                <a:solidFill>
                  <a:prstClr val="white"/>
                </a:solidFill>
              </a:rPr>
              <a:t>GJØR </a:t>
            </a:r>
          </a:p>
          <a:p>
            <a:pPr algn="ctr"/>
            <a:r>
              <a:rPr lang="nb-NO" sz="825" b="1">
                <a:solidFill>
                  <a:prstClr val="white"/>
                </a:solidFill>
              </a:rPr>
              <a:t>DU?</a:t>
            </a:r>
          </a:p>
        </p:txBody>
      </p:sp>
    </p:spTree>
    <p:extLst>
      <p:ext uri="{BB962C8B-B14F-4D97-AF65-F5344CB8AC3E}">
        <p14:creationId xmlns:p14="http://schemas.microsoft.com/office/powerpoint/2010/main" val="1400956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2229" y="2080045"/>
            <a:ext cx="6778212" cy="2569928"/>
          </a:xfrm>
        </p:spPr>
        <p:txBody>
          <a:bodyPr>
            <a:normAutofit/>
          </a:bodyPr>
          <a:lstStyle/>
          <a:p>
            <a:pPr marL="285750" indent="-285750">
              <a:buFont typeface="Wingdings" panose="05000000000000000000" pitchFamily="2" charset="2"/>
              <a:buChar char="ü"/>
            </a:pPr>
            <a:r>
              <a:rPr lang="nb-NO" sz="1900" b="1" dirty="0" smtClean="0"/>
              <a:t>Hva er arbeidsrett</a:t>
            </a:r>
            <a:endParaRPr lang="nb-NO" sz="1900" b="1" dirty="0"/>
          </a:p>
          <a:p>
            <a:pPr marL="285750" indent="-285750">
              <a:buFont typeface="Wingdings" panose="05000000000000000000" pitchFamily="2" charset="2"/>
              <a:buChar char="ü"/>
            </a:pPr>
            <a:r>
              <a:rPr lang="nb-NO" sz="1900" b="1" dirty="0" smtClean="0"/>
              <a:t>Arbeidsgivers styringsrett</a:t>
            </a:r>
            <a:endParaRPr lang="nb-NO" sz="1900" b="1" dirty="0"/>
          </a:p>
          <a:p>
            <a:pPr marL="285750" indent="-285750">
              <a:buFont typeface="Wingdings" panose="05000000000000000000" pitchFamily="2" charset="2"/>
              <a:buChar char="ü"/>
            </a:pPr>
            <a:r>
              <a:rPr lang="nb-NO" sz="1900" b="1" dirty="0"/>
              <a:t>Tillitsvalgtrollen </a:t>
            </a:r>
            <a:r>
              <a:rPr lang="nb-NO" sz="1900" b="1" dirty="0" smtClean="0"/>
              <a:t>–muligheter </a:t>
            </a:r>
            <a:r>
              <a:rPr lang="nb-NO" sz="1900" b="1" dirty="0"/>
              <a:t>og utfordringer</a:t>
            </a:r>
          </a:p>
          <a:p>
            <a:pPr marL="0" indent="0">
              <a:buNone/>
            </a:pP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03182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18056"/>
            <a:ext cx="8229600" cy="857250"/>
          </a:xfrm>
        </p:spPr>
        <p:txBody>
          <a:bodyPr>
            <a:normAutofit/>
          </a:bodyPr>
          <a:lstStyle/>
          <a:p>
            <a:r>
              <a:rPr lang="nb-NO" dirty="0" smtClean="0"/>
              <a:t>Nærmere om hva dette dreier seg om</a:t>
            </a:r>
            <a:endParaRPr lang="nb-NO" dirty="0"/>
          </a:p>
        </p:txBody>
      </p:sp>
      <p:sp>
        <p:nvSpPr>
          <p:cNvPr id="3" name="Plassholder for innhold 2"/>
          <p:cNvSpPr>
            <a:spLocks noGrp="1"/>
          </p:cNvSpPr>
          <p:nvPr>
            <p:ph idx="1"/>
          </p:nvPr>
        </p:nvSpPr>
        <p:spPr>
          <a:xfrm>
            <a:off x="285749" y="1239982"/>
            <a:ext cx="4983675" cy="3409724"/>
          </a:xfrm>
        </p:spPr>
        <p:txBody>
          <a:bodyPr>
            <a:normAutofit fontScale="85000" lnSpcReduction="20000"/>
          </a:bodyPr>
          <a:lstStyle/>
          <a:p>
            <a:pPr marL="0" indent="0">
              <a:buNone/>
            </a:pPr>
            <a:r>
              <a:rPr lang="nb-NO" b="1" dirty="0" smtClean="0"/>
              <a:t>Du</a:t>
            </a:r>
            <a:r>
              <a:rPr lang="nb-NO" dirty="0" smtClean="0"/>
              <a:t> </a:t>
            </a:r>
            <a:r>
              <a:rPr lang="nb-NO" b="1" dirty="0" smtClean="0"/>
              <a:t>har </a:t>
            </a:r>
            <a:r>
              <a:rPr lang="nb-NO" b="1" dirty="0"/>
              <a:t>stilt deg til rådighet for en </a:t>
            </a:r>
            <a:r>
              <a:rPr lang="nb-NO" b="1" dirty="0" smtClean="0"/>
              <a:t>arbeidsgiver og blir </a:t>
            </a:r>
            <a:r>
              <a:rPr lang="nb-NO" b="1" dirty="0"/>
              <a:t>underlagt en </a:t>
            </a:r>
            <a:r>
              <a:rPr lang="nb-NO" b="1" dirty="0" smtClean="0"/>
              <a:t>lydighetsplikt. Du er, innenfor visse rammer, underlagt arbeidsgivers styringsrett</a:t>
            </a:r>
            <a:endParaRPr lang="nb-NO" b="1" dirty="0"/>
          </a:p>
          <a:p>
            <a:pPr marL="0" indent="0">
              <a:buNone/>
            </a:pPr>
            <a:r>
              <a:rPr lang="nb-NO" b="1" dirty="0" smtClean="0"/>
              <a:t> - og </a:t>
            </a:r>
            <a:r>
              <a:rPr lang="nb-NO" b="1" dirty="0" smtClean="0"/>
              <a:t>arbeidsgiveren betaler deg for dette</a:t>
            </a:r>
          </a:p>
          <a:p>
            <a:r>
              <a:rPr lang="nb-NO" dirty="0" smtClean="0"/>
              <a:t>Da må forholdet mellom dere reguleres:</a:t>
            </a:r>
            <a:endParaRPr lang="nb-NO" dirty="0"/>
          </a:p>
          <a:p>
            <a:pPr lvl="2"/>
            <a:r>
              <a:rPr lang="nb-NO" sz="1800" dirty="0" smtClean="0"/>
              <a:t>Når skal det reguleres?</a:t>
            </a:r>
          </a:p>
          <a:p>
            <a:pPr lvl="2"/>
            <a:r>
              <a:rPr lang="nb-NO" sz="1800" dirty="0" smtClean="0"/>
              <a:t>Hvordan?</a:t>
            </a:r>
          </a:p>
          <a:p>
            <a:pPr lvl="2"/>
            <a:r>
              <a:rPr lang="nb-NO" sz="1800" dirty="0" smtClean="0"/>
              <a:t>Hvor lenge skal avtalen gjelde?</a:t>
            </a:r>
          </a:p>
          <a:p>
            <a:pPr lvl="2"/>
            <a:r>
              <a:rPr lang="nb-NO" sz="1800" dirty="0" smtClean="0"/>
              <a:t>Hva skal du gjøre og når skal det gjøres?</a:t>
            </a:r>
            <a:endParaRPr lang="nb-NO" sz="1800" dirty="0"/>
          </a:p>
          <a:p>
            <a:pPr lvl="2"/>
            <a:r>
              <a:rPr lang="nb-NO" sz="1800" dirty="0" smtClean="0"/>
              <a:t>Til </a:t>
            </a:r>
            <a:r>
              <a:rPr lang="nb-NO" sz="1800" dirty="0"/>
              <a:t>hvilken </a:t>
            </a:r>
            <a:r>
              <a:rPr lang="nb-NO" sz="1800" dirty="0" smtClean="0"/>
              <a:t>pris?</a:t>
            </a:r>
          </a:p>
          <a:p>
            <a:pPr lvl="2"/>
            <a:r>
              <a:rPr lang="nb-NO" sz="1800" dirty="0" smtClean="0"/>
              <a:t>På hvilket sted?</a:t>
            </a:r>
            <a:endParaRPr lang="nb-NO" sz="1800" dirty="0"/>
          </a:p>
        </p:txBody>
      </p:sp>
      <p:sp>
        <p:nvSpPr>
          <p:cNvPr id="4" name="TekstSylinder 3"/>
          <p:cNvSpPr txBox="1"/>
          <p:nvPr/>
        </p:nvSpPr>
        <p:spPr>
          <a:xfrm>
            <a:off x="5508315" y="3011679"/>
            <a:ext cx="5400190" cy="1154162"/>
          </a:xfrm>
          <a:prstGeom prst="rect">
            <a:avLst/>
          </a:prstGeom>
          <a:noFill/>
        </p:spPr>
        <p:txBody>
          <a:bodyPr wrap="square" rtlCol="0">
            <a:spAutoFit/>
          </a:bodyPr>
          <a:lstStyle/>
          <a:p>
            <a:r>
              <a:rPr lang="nb-NO" sz="1700" dirty="0" smtClean="0">
                <a:latin typeface="Arial" panose="020B0604020202020204" pitchFamily="34" charset="0"/>
                <a:cs typeface="Arial" panose="020B0604020202020204" pitchFamily="34" charset="0"/>
              </a:rPr>
              <a:t>Dette er kjernen-</a:t>
            </a:r>
          </a:p>
          <a:p>
            <a:r>
              <a:rPr lang="nb-NO" sz="1700" dirty="0">
                <a:latin typeface="Arial" panose="020B0604020202020204" pitchFamily="34" charset="0"/>
                <a:cs typeface="Arial" panose="020B0604020202020204" pitchFamily="34" charset="0"/>
              </a:rPr>
              <a:t>n</a:t>
            </a:r>
            <a:r>
              <a:rPr lang="nb-NO" sz="1700" dirty="0" smtClean="0">
                <a:latin typeface="Arial" panose="020B0604020202020204" pitchFamily="34" charset="0"/>
                <a:cs typeface="Arial" panose="020B0604020202020204" pitchFamily="34" charset="0"/>
              </a:rPr>
              <a:t>ærmere beskrevet i aml. §§ 14-5 </a:t>
            </a:r>
          </a:p>
          <a:p>
            <a:r>
              <a:rPr lang="nb-NO" sz="1700" dirty="0" smtClean="0">
                <a:latin typeface="Arial" panose="020B0604020202020204" pitchFamily="34" charset="0"/>
                <a:cs typeface="Arial" panose="020B0604020202020204" pitchFamily="34" charset="0"/>
              </a:rPr>
              <a:t>og 14-6</a:t>
            </a:r>
            <a:endParaRPr lang="nb-NO" sz="1700" dirty="0">
              <a:latin typeface="Arial" panose="020B0604020202020204" pitchFamily="34" charset="0"/>
              <a:cs typeface="Arial" panose="020B0604020202020204" pitchFamily="34" charset="0"/>
            </a:endParaRPr>
          </a:p>
          <a:p>
            <a:endParaRPr lang="nb-NO" dirty="0"/>
          </a:p>
        </p:txBody>
      </p:sp>
      <p:sp>
        <p:nvSpPr>
          <p:cNvPr id="5" name="Høyre klammeparentes 4"/>
          <p:cNvSpPr/>
          <p:nvPr/>
        </p:nvSpPr>
        <p:spPr>
          <a:xfrm>
            <a:off x="4671406" y="2445327"/>
            <a:ext cx="836909" cy="19435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7081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Arbeidsrett </a:t>
            </a:r>
            <a:r>
              <a:rPr lang="nb-NO" dirty="0" smtClean="0"/>
              <a:t>er…</a:t>
            </a:r>
            <a:endParaRPr lang="nb-NO" dirty="0"/>
          </a:p>
        </p:txBody>
      </p:sp>
      <p:sp>
        <p:nvSpPr>
          <p:cNvPr id="3" name="Plassholder for innhold 2"/>
          <p:cNvSpPr>
            <a:spLocks noGrp="1"/>
          </p:cNvSpPr>
          <p:nvPr>
            <p:ph idx="1"/>
          </p:nvPr>
        </p:nvSpPr>
        <p:spPr>
          <a:xfrm>
            <a:off x="285749" y="1332000"/>
            <a:ext cx="4595740" cy="2569928"/>
          </a:xfrm>
        </p:spPr>
        <p:txBody>
          <a:bodyPr/>
          <a:lstStyle/>
          <a:p>
            <a:r>
              <a:rPr lang="nb-NO" dirty="0" smtClean="0">
                <a:solidFill>
                  <a:schemeClr val="tx2"/>
                </a:solidFill>
              </a:rPr>
              <a:t>…den </a:t>
            </a:r>
            <a:r>
              <a:rPr lang="nb-NO" dirty="0">
                <a:solidFill>
                  <a:schemeClr val="tx2"/>
                </a:solidFill>
              </a:rPr>
              <a:t>rettslige reguleringen av arbeidsforhold i videste forstand</a:t>
            </a:r>
            <a:br>
              <a:rPr lang="nb-NO" dirty="0">
                <a:solidFill>
                  <a:schemeClr val="tx2"/>
                </a:solidFill>
              </a:rPr>
            </a:br>
            <a:r>
              <a:rPr lang="nb-NO" dirty="0">
                <a:solidFill>
                  <a:schemeClr val="tx2"/>
                </a:solidFill>
              </a:rPr>
              <a:t>	</a:t>
            </a:r>
            <a:r>
              <a:rPr lang="nb-NO" sz="1600" dirty="0">
                <a:solidFill>
                  <a:schemeClr val="tx2"/>
                </a:solidFill>
              </a:rPr>
              <a:t>- Alt som har med et arbeidsforhold å gjøre</a:t>
            </a:r>
          </a:p>
          <a:p>
            <a:r>
              <a:rPr lang="nb-NO" dirty="0">
                <a:solidFill>
                  <a:schemeClr val="tx2"/>
                </a:solidFill>
              </a:rPr>
              <a:t>Lovgivningen er spredt</a:t>
            </a:r>
            <a:br>
              <a:rPr lang="nb-NO" dirty="0">
                <a:solidFill>
                  <a:schemeClr val="tx2"/>
                </a:solidFill>
              </a:rPr>
            </a:br>
            <a:r>
              <a:rPr lang="nb-NO" dirty="0">
                <a:solidFill>
                  <a:schemeClr val="tx2"/>
                </a:solidFill>
              </a:rPr>
              <a:t>	</a:t>
            </a:r>
            <a:r>
              <a:rPr lang="nb-NO" sz="1600" dirty="0">
                <a:solidFill>
                  <a:schemeClr val="tx2"/>
                </a:solidFill>
              </a:rPr>
              <a:t>- Mest sentral: arbeidsmiljøloven</a:t>
            </a:r>
          </a:p>
          <a:p>
            <a:r>
              <a:rPr lang="nb-NO" dirty="0">
                <a:solidFill>
                  <a:schemeClr val="tx2"/>
                </a:solidFill>
              </a:rPr>
              <a:t>Skiller mellom to typer arbeidsrett – individuell og </a:t>
            </a:r>
            <a:r>
              <a:rPr lang="nb-NO" dirty="0" smtClean="0">
                <a:solidFill>
                  <a:schemeClr val="tx2"/>
                </a:solidFill>
              </a:rPr>
              <a:t>kollektiv arbeidsrett </a:t>
            </a:r>
            <a:endParaRPr lang="nb-NO" dirty="0">
              <a:solidFill>
                <a:schemeClr val="tx2"/>
              </a:solidFill>
            </a:endParaRPr>
          </a:p>
          <a:p>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72500" y="-13011"/>
            <a:ext cx="3971500" cy="5156511"/>
          </a:xfrm>
          <a:prstGeom prst="rect">
            <a:avLst/>
          </a:prstGeom>
        </p:spPr>
      </p:pic>
    </p:spTree>
    <p:extLst>
      <p:ext uri="{BB962C8B-B14F-4D97-AF65-F5344CB8AC3E}">
        <p14:creationId xmlns:p14="http://schemas.microsoft.com/office/powerpoint/2010/main" val="2706665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474750"/>
            <a:ext cx="8229600" cy="857250"/>
          </a:xfrm>
        </p:spPr>
        <p:txBody>
          <a:bodyPr>
            <a:normAutofit fontScale="90000"/>
          </a:bodyPr>
          <a:lstStyle/>
          <a:p>
            <a:r>
              <a:rPr lang="nb-NO" dirty="0" smtClean="0"/>
              <a:t>Tariffavtalen og ufravikelighetsprinsippet</a:t>
            </a:r>
            <a:r>
              <a:rPr lang="nb-NO" dirty="0"/>
              <a:t>:</a:t>
            </a:r>
            <a:br>
              <a:rPr lang="nb-NO" dirty="0"/>
            </a:br>
            <a:endParaRPr lang="nb-NO" dirty="0"/>
          </a:p>
        </p:txBody>
      </p:sp>
      <p:sp>
        <p:nvSpPr>
          <p:cNvPr id="3" name="Plassholder for innhold 2"/>
          <p:cNvSpPr>
            <a:spLocks noGrp="1"/>
          </p:cNvSpPr>
          <p:nvPr>
            <p:ph idx="1"/>
          </p:nvPr>
        </p:nvSpPr>
        <p:spPr>
          <a:xfrm>
            <a:off x="130766" y="1332000"/>
            <a:ext cx="5433126" cy="4494508"/>
          </a:xfrm>
        </p:spPr>
        <p:txBody>
          <a:bodyPr>
            <a:normAutofit/>
          </a:bodyPr>
          <a:lstStyle/>
          <a:p>
            <a:pPr marL="177800" lvl="1" indent="0">
              <a:buNone/>
            </a:pPr>
            <a:r>
              <a:rPr lang="nb-NO" sz="1800" b="1" dirty="0" smtClean="0"/>
              <a:t>Tariffavtalene</a:t>
            </a:r>
            <a:r>
              <a:rPr lang="nb-NO" sz="1800" dirty="0" smtClean="0"/>
              <a:t> </a:t>
            </a:r>
            <a:r>
              <a:rPr lang="nb-NO" sz="1800" dirty="0"/>
              <a:t>fastsetter rammene for hva man kan avtale individuelt. </a:t>
            </a:r>
            <a:endParaRPr lang="nb-NO" sz="1800" dirty="0" smtClean="0"/>
          </a:p>
          <a:p>
            <a:pPr marL="177800" lvl="1" indent="0">
              <a:buNone/>
            </a:pPr>
            <a:r>
              <a:rPr lang="nb-NO" sz="1800" dirty="0" smtClean="0"/>
              <a:t>Det </a:t>
            </a:r>
            <a:r>
              <a:rPr lang="nb-NO" sz="1800" dirty="0"/>
              <a:t>er ikke anledning til å fastsette dårligere eller bedre betingelser/vilkår en det som fremgår av tariffavtale med mindre annet er konkret bestemt.</a:t>
            </a:r>
          </a:p>
          <a:p>
            <a:pPr marL="177800" lvl="1" indent="0">
              <a:buNone/>
            </a:pPr>
            <a:r>
              <a:rPr lang="nb-NO" sz="1800" dirty="0"/>
              <a:t>Arbeidsgiver bundet også overfor </a:t>
            </a:r>
            <a:r>
              <a:rPr lang="nb-NO" sz="1800" dirty="0" smtClean="0"/>
              <a:t>uorganiserte</a:t>
            </a:r>
          </a:p>
          <a:p>
            <a:pPr marL="177800" lvl="1" indent="0">
              <a:buNone/>
            </a:pPr>
            <a:r>
              <a:rPr lang="nb-NO" sz="1800" dirty="0" smtClean="0"/>
              <a:t>Verken </a:t>
            </a:r>
            <a:r>
              <a:rPr lang="nb-NO" sz="1800" dirty="0"/>
              <a:t>kollektive eller individuelle avtaler kan være i strid med ufravikelig </a:t>
            </a:r>
            <a:r>
              <a:rPr lang="nb-NO" sz="1800" dirty="0" smtClean="0"/>
              <a:t>lovgivning ”med </a:t>
            </a:r>
            <a:r>
              <a:rPr lang="nb-NO" sz="1800" dirty="0"/>
              <a:t>mindre det er særskilt fastsatt”.</a:t>
            </a:r>
          </a:p>
          <a:p>
            <a:pPr marL="177800" lvl="1" indent="0">
              <a:buNone/>
            </a:pPr>
            <a:r>
              <a:rPr lang="nb-NO" sz="1800" b="1" dirty="0"/>
              <a:t>Loven</a:t>
            </a:r>
            <a:r>
              <a:rPr lang="nb-NO" sz="1800" dirty="0"/>
              <a:t> kan fravikes til gunst for arbeidstaker</a:t>
            </a:r>
          </a:p>
          <a:p>
            <a:pPr marL="177800" lvl="1" indent="0">
              <a:buNone/>
            </a:pPr>
            <a:endParaRPr lang="nb-NO" sz="1800" dirty="0"/>
          </a:p>
          <a:p>
            <a:pPr marL="177800" lvl="1" indent="0">
              <a:buNone/>
            </a:pPr>
            <a:endParaRPr lang="nb-NO" sz="1800" dirty="0"/>
          </a:p>
          <a:p>
            <a:pPr marL="0" indent="0">
              <a:buNone/>
            </a:pP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14" y="1191612"/>
            <a:ext cx="3962400" cy="4236720"/>
          </a:xfrm>
          <a:prstGeom prst="rect">
            <a:avLst/>
          </a:prstGeom>
        </p:spPr>
      </p:pic>
    </p:spTree>
    <p:extLst>
      <p:ext uri="{BB962C8B-B14F-4D97-AF65-F5344CB8AC3E}">
        <p14:creationId xmlns:p14="http://schemas.microsoft.com/office/powerpoint/2010/main" val="123057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Individuell arbeidsrett</a:t>
            </a:r>
            <a:endParaRPr lang="nb-NO" dirty="0"/>
          </a:p>
        </p:txBody>
      </p:sp>
      <p:sp>
        <p:nvSpPr>
          <p:cNvPr id="3" name="Plassholder for innhold 2"/>
          <p:cNvSpPr>
            <a:spLocks noGrp="1"/>
          </p:cNvSpPr>
          <p:nvPr>
            <p:ph idx="1"/>
          </p:nvPr>
        </p:nvSpPr>
        <p:spPr>
          <a:xfrm>
            <a:off x="285748" y="1332000"/>
            <a:ext cx="6283863" cy="3619828"/>
          </a:xfrm>
        </p:spPr>
        <p:txBody>
          <a:bodyPr>
            <a:normAutofit fontScale="77500" lnSpcReduction="20000"/>
          </a:bodyPr>
          <a:lstStyle/>
          <a:p>
            <a:r>
              <a:rPr lang="nb-NO" sz="2400" dirty="0">
                <a:solidFill>
                  <a:schemeClr val="tx2"/>
                </a:solidFill>
              </a:rPr>
              <a:t>Individuell arbeidsrett: Mellom den enkelte ansatte og arbeidsgiver skal det inngås skriftlig arbeidsavtale, jf. arbeidsmiljøloven § 14-5 (1)</a:t>
            </a:r>
          </a:p>
          <a:p>
            <a:pPr lvl="2"/>
            <a:r>
              <a:rPr lang="nb-NO" sz="2400" dirty="0">
                <a:solidFill>
                  <a:schemeClr val="tx2"/>
                </a:solidFill>
              </a:rPr>
              <a:t>personlig arbeidskraft til rådighet, mot nærmere avtalt vederlag - lønn</a:t>
            </a:r>
          </a:p>
          <a:p>
            <a:pPr lvl="2"/>
            <a:r>
              <a:rPr lang="nb-NO" sz="2400" dirty="0">
                <a:solidFill>
                  <a:schemeClr val="tx2"/>
                </a:solidFill>
              </a:rPr>
              <a:t>Arbeidsmiljøloven § 14-6 lister minstekrav til avtale</a:t>
            </a:r>
          </a:p>
          <a:p>
            <a:pPr lvl="2"/>
            <a:r>
              <a:rPr lang="nb-NO" sz="2400" dirty="0">
                <a:solidFill>
                  <a:schemeClr val="tx2"/>
                </a:solidFill>
              </a:rPr>
              <a:t>Rettslig bindende mellom partene</a:t>
            </a:r>
          </a:p>
          <a:p>
            <a:pPr lvl="2"/>
            <a:r>
              <a:rPr lang="nb-NO" sz="2400" dirty="0">
                <a:solidFill>
                  <a:schemeClr val="tx2"/>
                </a:solidFill>
              </a:rPr>
              <a:t>Kan ikke være i strid med kollektiv avtale</a:t>
            </a:r>
          </a:p>
          <a:p>
            <a:pPr lvl="2"/>
            <a:r>
              <a:rPr lang="nb-NO" sz="2400" dirty="0">
                <a:solidFill>
                  <a:schemeClr val="tx2"/>
                </a:solidFill>
              </a:rPr>
              <a:t>Dersom medlemmer mener individuelle rettigheter er krenket (usaklig oppsigelse, degradering, lønn </a:t>
            </a:r>
            <a:r>
              <a:rPr lang="nb-NO" sz="2400" dirty="0" err="1">
                <a:solidFill>
                  <a:schemeClr val="tx2"/>
                </a:solidFill>
              </a:rPr>
              <a:t>osv</a:t>
            </a:r>
            <a:r>
              <a:rPr lang="nb-NO" sz="2400" dirty="0">
                <a:solidFill>
                  <a:schemeClr val="tx2"/>
                </a:solidFill>
              </a:rPr>
              <a:t>) skal de kontakte advokat i Finansforbundet </a:t>
            </a:r>
          </a:p>
          <a:p>
            <a:endParaRPr lang="nb-NO" dirty="0">
              <a:solidFill>
                <a:schemeClr val="tx2"/>
              </a:solidFill>
            </a:endParaRPr>
          </a:p>
        </p:txBody>
      </p:sp>
      <p:pic>
        <p:nvPicPr>
          <p:cNvPr id="4" name="Bild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13721" y="495335"/>
            <a:ext cx="2049585" cy="4391968"/>
          </a:xfrm>
          <a:prstGeom prst="rect">
            <a:avLst/>
          </a:prstGeom>
        </p:spPr>
      </p:pic>
    </p:spTree>
    <p:extLst>
      <p:ext uri="{BB962C8B-B14F-4D97-AF65-F5344CB8AC3E}">
        <p14:creationId xmlns:p14="http://schemas.microsoft.com/office/powerpoint/2010/main" val="80567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Kollektiv arbeidsrett</a:t>
            </a:r>
            <a:endParaRPr lang="nb-NO" dirty="0"/>
          </a:p>
        </p:txBody>
      </p:sp>
      <p:sp>
        <p:nvSpPr>
          <p:cNvPr id="3" name="Plassholder for innhold 2"/>
          <p:cNvSpPr>
            <a:spLocks noGrp="1"/>
          </p:cNvSpPr>
          <p:nvPr>
            <p:ph idx="1"/>
          </p:nvPr>
        </p:nvSpPr>
        <p:spPr>
          <a:xfrm>
            <a:off x="285749" y="1332000"/>
            <a:ext cx="6100983" cy="3591692"/>
          </a:xfrm>
        </p:spPr>
        <p:txBody>
          <a:bodyPr/>
          <a:lstStyle/>
          <a:p>
            <a:r>
              <a:rPr lang="nb-NO" sz="2400" i="1" dirty="0">
                <a:solidFill>
                  <a:schemeClr val="tx2"/>
                </a:solidFill>
              </a:rPr>
              <a:t>”En avtale mellom en fagforening og en arbeidsgiver eller en arbeidsgiverforening om arbeids- og lønnsvilkår eller andre </a:t>
            </a:r>
            <a:r>
              <a:rPr lang="nb-NO" sz="2400" i="1" dirty="0" smtClean="0">
                <a:solidFill>
                  <a:schemeClr val="tx2"/>
                </a:solidFill>
              </a:rPr>
              <a:t>arbeidsforhold»</a:t>
            </a:r>
            <a:endParaRPr lang="nb-NO" sz="2400" dirty="0" smtClean="0">
              <a:solidFill>
                <a:schemeClr val="tx2"/>
              </a:solidFill>
            </a:endParaRPr>
          </a:p>
          <a:p>
            <a:r>
              <a:rPr lang="nb-NO" sz="2400" dirty="0" smtClean="0">
                <a:solidFill>
                  <a:schemeClr val="tx2"/>
                </a:solidFill>
              </a:rPr>
              <a:t>Inneholder rettigheter </a:t>
            </a:r>
            <a:r>
              <a:rPr lang="nb-NO" sz="2400" dirty="0">
                <a:solidFill>
                  <a:schemeClr val="tx2"/>
                </a:solidFill>
              </a:rPr>
              <a:t>og forpliktelser for den gruppen av ansatte som er omfattet av den aktuelle </a:t>
            </a:r>
            <a:r>
              <a:rPr lang="nb-NO" sz="2400" dirty="0" smtClean="0">
                <a:solidFill>
                  <a:schemeClr val="tx2"/>
                </a:solidFill>
              </a:rPr>
              <a:t>tariffavtale</a:t>
            </a:r>
            <a:endParaRPr lang="nb-NO" sz="2400" dirty="0">
              <a:solidFill>
                <a:schemeClr val="tx2"/>
              </a:solidFill>
            </a:endParaRPr>
          </a:p>
        </p:txBody>
      </p:sp>
      <p:pic>
        <p:nvPicPr>
          <p:cNvPr id="5" name="Bild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91590" y="185800"/>
            <a:ext cx="2652409" cy="4957699"/>
          </a:xfrm>
          <a:prstGeom prst="rect">
            <a:avLst/>
          </a:prstGeom>
        </p:spPr>
      </p:pic>
    </p:spTree>
    <p:extLst>
      <p:ext uri="{BB962C8B-B14F-4D97-AF65-F5344CB8AC3E}">
        <p14:creationId xmlns:p14="http://schemas.microsoft.com/office/powerpoint/2010/main" val="302969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lum bright="-20000" contrast="40000"/>
            <a:extLst>
              <a:ext uri="{28A0092B-C50C-407E-A947-70E740481C1C}">
                <a14:useLocalDpi xmlns:a14="http://schemas.microsoft.com/office/drawing/2010/main"/>
              </a:ext>
            </a:extLst>
          </a:blip>
          <a:stretch>
            <a:fillRect/>
          </a:stretch>
        </p:blipFill>
        <p:spPr>
          <a:xfrm>
            <a:off x="4749954" y="969125"/>
            <a:ext cx="3982432" cy="3584089"/>
          </a:xfrm>
          <a:prstGeom prst="rect">
            <a:avLst/>
          </a:prstGeom>
        </p:spPr>
      </p:pic>
      <p:sp>
        <p:nvSpPr>
          <p:cNvPr id="2" name="Title 1"/>
          <p:cNvSpPr>
            <a:spLocks noGrp="1"/>
          </p:cNvSpPr>
          <p:nvPr>
            <p:ph type="title"/>
          </p:nvPr>
        </p:nvSpPr>
        <p:spPr/>
        <p:txBody>
          <a:bodyPr/>
          <a:lstStyle/>
          <a:p>
            <a:r>
              <a:rPr lang="nb-NO" dirty="0"/>
              <a:t>Arbeidsgivers styringsrett</a:t>
            </a:r>
            <a:endParaRPr lang="en-US" dirty="0"/>
          </a:p>
        </p:txBody>
      </p:sp>
      <p:sp>
        <p:nvSpPr>
          <p:cNvPr id="3" name="Content Placeholder 2"/>
          <p:cNvSpPr>
            <a:spLocks noGrp="1"/>
          </p:cNvSpPr>
          <p:nvPr>
            <p:ph idx="1"/>
          </p:nvPr>
        </p:nvSpPr>
        <p:spPr>
          <a:xfrm>
            <a:off x="288472" y="1332000"/>
            <a:ext cx="4200402" cy="2569928"/>
          </a:xfrm>
        </p:spPr>
        <p:txBody>
          <a:bodyPr/>
          <a:lstStyle/>
          <a:p>
            <a:r>
              <a:rPr lang="nb-NO" b="1" dirty="0">
                <a:solidFill>
                  <a:schemeClr val="tx1">
                    <a:lumMod val="65000"/>
                    <a:lumOff val="35000"/>
                  </a:schemeClr>
                </a:solidFill>
              </a:rPr>
              <a:t>Arbeidsgivers rett til å lede, fordele og kontrollere arbeidet samt rett til å inngå arbeidsavtaler og bringe dem til opphør </a:t>
            </a:r>
          </a:p>
          <a:p>
            <a:r>
              <a:rPr lang="nb-NO" dirty="0"/>
              <a:t>En restkompetanse som ennå ikke har blitt regulert av lov, tariffavtale og arbeidsavtale</a:t>
            </a:r>
          </a:p>
          <a:p>
            <a:endParaRPr lang="en-US" dirty="0"/>
          </a:p>
        </p:txBody>
      </p:sp>
    </p:spTree>
    <p:extLst>
      <p:ext uri="{BB962C8B-B14F-4D97-AF65-F5344CB8AC3E}">
        <p14:creationId xmlns:p14="http://schemas.microsoft.com/office/powerpoint/2010/main" val="363060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Restkompetanse</a:t>
            </a:r>
          </a:p>
        </p:txBody>
      </p:sp>
      <p:sp>
        <p:nvSpPr>
          <p:cNvPr id="3" name="Plassholder for innhold 2"/>
          <p:cNvSpPr>
            <a:spLocks noGrp="1"/>
          </p:cNvSpPr>
          <p:nvPr>
            <p:ph idx="1"/>
          </p:nvPr>
        </p:nvSpPr>
        <p:spPr>
          <a:xfrm>
            <a:off x="285749" y="1332000"/>
            <a:ext cx="3562682" cy="2569928"/>
          </a:xfrm>
        </p:spPr>
        <p:txBody>
          <a:bodyPr/>
          <a:lstStyle/>
          <a:p>
            <a:pPr marL="0" indent="0">
              <a:buNone/>
            </a:pPr>
            <a:r>
              <a:rPr lang="nb-NO" dirty="0" smtClean="0"/>
              <a:t>Med </a:t>
            </a:r>
            <a:r>
              <a:rPr lang="nb-NO" dirty="0"/>
              <a:t>kompetanse menes myndighet til å treffe en beslutning på fritt grunnlag</a:t>
            </a:r>
          </a:p>
        </p:txBody>
      </p:sp>
      <p:graphicFrame>
        <p:nvGraphicFramePr>
          <p:cNvPr id="5" name="Plassholder for innhold 12"/>
          <p:cNvGraphicFramePr>
            <a:graphicFrameLocks/>
          </p:cNvGraphicFramePr>
          <p:nvPr>
            <p:extLst/>
          </p:nvPr>
        </p:nvGraphicFramePr>
        <p:xfrm>
          <a:off x="2790908" y="324000"/>
          <a:ext cx="6917635" cy="47568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p:cNvSpPr txBox="1"/>
          <p:nvPr/>
        </p:nvSpPr>
        <p:spPr>
          <a:xfrm>
            <a:off x="6874685" y="2434177"/>
            <a:ext cx="1076154" cy="646331"/>
          </a:xfrm>
          <a:prstGeom prst="rect">
            <a:avLst/>
          </a:prstGeom>
          <a:noFill/>
        </p:spPr>
        <p:txBody>
          <a:bodyPr wrap="square" rtlCol="0">
            <a:spAutoFit/>
          </a:bodyPr>
          <a:lstStyle/>
          <a:p>
            <a:r>
              <a:rPr lang="nb-NO" dirty="0"/>
              <a:t>Lov og forskrift</a:t>
            </a:r>
          </a:p>
        </p:txBody>
      </p:sp>
    </p:spTree>
    <p:extLst>
      <p:ext uri="{BB962C8B-B14F-4D97-AF65-F5344CB8AC3E}">
        <p14:creationId xmlns:p14="http://schemas.microsoft.com/office/powerpoint/2010/main" val="386432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5CD4447-C069-4CD2-820E-611E19131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9999</TotalTime>
  <Words>1521</Words>
  <Application>Microsoft Office PowerPoint</Application>
  <PresentationFormat>Skjermfremvisning (16:9)</PresentationFormat>
  <Paragraphs>169</Paragraphs>
  <Slides>16</Slides>
  <Notes>11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16</vt:i4>
      </vt:variant>
    </vt:vector>
  </HeadingPairs>
  <TitlesOfParts>
    <vt:vector size="23" baseType="lpstr">
      <vt:lpstr>.AppleSystemUIFont</vt:lpstr>
      <vt:lpstr>Arial</vt:lpstr>
      <vt:lpstr>Calibri</vt:lpstr>
      <vt:lpstr>Courier New</vt:lpstr>
      <vt:lpstr>Lucida Grande</vt:lpstr>
      <vt:lpstr>Wingdings</vt:lpstr>
      <vt:lpstr>finansforbundet_mal</vt:lpstr>
      <vt:lpstr>Oversikt over arbeidsretten</vt:lpstr>
      <vt:lpstr>Agenda</vt:lpstr>
      <vt:lpstr>Nærmere om hva dette dreier seg om</vt:lpstr>
      <vt:lpstr>Arbeidsrett er…</vt:lpstr>
      <vt:lpstr>Tariffavtalen og ufravikelighetsprinsippet: </vt:lpstr>
      <vt:lpstr>Individuell arbeidsrett</vt:lpstr>
      <vt:lpstr>Kollektiv arbeidsrett</vt:lpstr>
      <vt:lpstr>Arbeidsgivers styringsrett</vt:lpstr>
      <vt:lpstr>Restkompetanse</vt:lpstr>
      <vt:lpstr>PowerPoint-presentasjon</vt:lpstr>
      <vt:lpstr>Din rolle som tillitsvalgt</vt:lpstr>
      <vt:lpstr>Din rolle som tillitsvalgt forts.</vt:lpstr>
      <vt:lpstr>Tillitsvalgtes medinnflytelse og samarbeid</vt:lpstr>
      <vt:lpstr>Beslutningstrappen  Fra informasjon til eierskap</vt:lpstr>
      <vt:lpstr>Seks beslutningshensyn i valg av handling</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Inger Eline Romundgard</cp:lastModifiedBy>
  <cp:revision>155</cp:revision>
  <dcterms:created xsi:type="dcterms:W3CDTF">2015-08-25T13:23:36Z</dcterms:created>
  <dcterms:modified xsi:type="dcterms:W3CDTF">2017-09-07T08:46:26Z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